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  <p:sldMasterId id="2147483686" r:id="rId5"/>
    <p:sldMasterId id="2147483698" r:id="rId6"/>
  </p:sldMasterIdLst>
  <p:notesMasterIdLst>
    <p:notesMasterId r:id="rId26"/>
  </p:notesMasterIdLst>
  <p:sldIdLst>
    <p:sldId id="323" r:id="rId7"/>
    <p:sldId id="301" r:id="rId8"/>
    <p:sldId id="298" r:id="rId9"/>
    <p:sldId id="325" r:id="rId10"/>
    <p:sldId id="263" r:id="rId11"/>
    <p:sldId id="281" r:id="rId12"/>
    <p:sldId id="283" r:id="rId13"/>
    <p:sldId id="302" r:id="rId14"/>
    <p:sldId id="274" r:id="rId15"/>
    <p:sldId id="292" r:id="rId16"/>
    <p:sldId id="293" r:id="rId17"/>
    <p:sldId id="275" r:id="rId18"/>
    <p:sldId id="267" r:id="rId19"/>
    <p:sldId id="282" r:id="rId20"/>
    <p:sldId id="284" r:id="rId21"/>
    <p:sldId id="303" r:id="rId22"/>
    <p:sldId id="276" r:id="rId23"/>
    <p:sldId id="305" r:id="rId24"/>
    <p:sldId id="326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0000FF"/>
    <a:srgbClr val="FFFF66"/>
    <a:srgbClr val="DF2141"/>
    <a:srgbClr val="FF6600"/>
    <a:srgbClr val="FF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 showGuides="1">
      <p:cViewPr varScale="1">
        <p:scale>
          <a:sx n="62" d="100"/>
          <a:sy n="62" d="100"/>
        </p:scale>
        <p:origin x="153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DF91BF-CBDB-41BA-A3A7-D1D4E5065667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E6D51D08-E4FA-4B77-A1D9-08EFC56620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C914-F31F-4463-B54C-F01CBB7698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5918-133B-40B1-9548-084675C852F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8C8A-1232-4BFD-A4F9-BA23298409E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6741-949E-490E-BE33-68A3F2E45D9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089BA-93D7-44B4-9D56-14D929E9581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893E-C31A-48DC-84FD-B254D3BB2BB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9A84F-FB86-4812-B941-AE4E6CC869A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5818-40C8-45F0-BBBC-0669BF887C0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9FEA-B33B-495B-92FA-295A3B7BCCE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0F35-C5DE-4A96-BB0B-9FA816D9CCBA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D67B-6858-46F4-B26B-52FE88E650E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C072-A176-4814-A308-D9F6926F6746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C5B1-6C4F-49D4-A97C-ABEAE2D3447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A48F-8FBB-4220-9D0C-7707F14A5B04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6785-1C32-484C-B00D-91C36AD0D46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500F-33F1-4B71-B84B-C421A2EA49FD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F9E17-DC61-4C14-BEF8-6E8A888FCA7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B805-07F1-49C6-95D7-81B837BBFDB0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C553-8C48-49F7-A804-A9965251A1F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965A-C6AC-454B-9250-B077B90FE2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45FB-27D3-4DED-9B89-03E41B8B2B8F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3078-C587-4B90-B892-E8F70673400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535A-E3FE-4D69-AE80-15B7FD6EA63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6FBD-6C2F-4DB0-AD7F-AFC7461EC78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CBDF-4B2B-41B3-8DFC-F31423ADBF68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369D2-CD23-41EA-AC3A-B328FFF009D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FF5D18-7E01-4134-85F0-A19B9AFE7F59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970C7-C57C-4854-B173-40EE718423F0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F54C-E969-4757-84CF-423F62E64B8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A33B-1BA7-4FA8-B829-95446D9A0CB0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8ADC7-8223-4C34-BE87-C4D3A1AA80A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BEA6-1569-41AC-82F3-F6206B3DB85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B9D9-5BA5-423C-BFB9-E53339FF5B7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588B6-503E-4FB2-83F4-F1AD849CDC22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9D7B-24AA-496D-9530-BF481B9F9C3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2180-9564-4471-8F2A-8D0093268E8D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28247-8463-4C00-8327-7B46DAB7733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970D4-6A39-4BA8-A684-6D7A29FE04A8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4E44-E6FE-41D1-B3C4-1078BBE6F9A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8D4E-57FF-4B9C-9CC2-DB476F82FA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882B-F64B-4C8B-9F3E-7B133905AD59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6499-BC40-4F27-9327-FA876B4BBA3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B854-4DCC-46F6-ABD3-DAC29F595E11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0FD1-F4E9-45BE-91DF-704ECE25ED0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40D6-7051-4F14-A3A5-6A13757B29AD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BD13-5AFE-47DE-86B2-17F27131B40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65C3-8FCB-4649-9B3A-61E98ACBC2D6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21D3-0DDD-4530-8CAF-C3A692F2638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91B9-3C26-44B2-B6D4-BBD752737B6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364D-EFB5-448D-ACE8-A67413901FC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91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4234C-507F-4BE5-852B-171074059B32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295400"/>
            <a:ext cx="10972800" cy="11430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2819400"/>
            <a:ext cx="5588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3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5600" y="64008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020D4C-419F-481F-B728-DB6C23A1348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4827A-B135-49DA-AA71-D070F110D0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589C-A7D0-40B5-9599-08F237D820A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0" y="1524000"/>
            <a:ext cx="4572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572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EE69C-BBB7-4703-AE48-D56537E17B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47AA-1F14-40EB-808D-490FC088AAD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18B58-EC74-4C9A-8E6B-DF30B2022CE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5FCDD-2942-4F67-9F10-3233C5981A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B6558-F634-4652-9D6C-4A5CE51EDF1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960F-CDA0-4E27-B37C-C6C1C8C5E12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4696-B873-43B8-BCF3-92F1BE01A6A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D05BE-77A2-4EC9-B18C-1B73C12D6D4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304800"/>
            <a:ext cx="23368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0" y="304800"/>
            <a:ext cx="68072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A13F1-C1EE-4215-8CC9-839EA84C063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295400"/>
            <a:ext cx="10972800" cy="11430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2819400"/>
            <a:ext cx="5588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64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673600" y="6400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5600" y="64008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3F7BC7-3F03-4343-BD35-5049B7960E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E589-2C68-4B54-97EB-E752D6D41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FB27-AEB5-46AC-A50E-675AB000399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EA2D3-9B36-446B-B0E6-86113315CF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0" y="1524000"/>
            <a:ext cx="4572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1524000"/>
            <a:ext cx="4572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BAA7-6EAE-4CC0-9570-AF496EE22BC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5313-CF60-446F-9C66-7082E3F5F22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BC03-CAB5-4CE0-8E55-B9A4BF7CE95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62D4C-A70A-4948-A012-B420DC7728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935B-6A8A-40E5-BA12-DC3F38A1A30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DAE7-E808-47E8-A424-9B550FEC436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6F117-0866-4FE7-8D32-4C6F812B09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304800"/>
            <a:ext cx="23368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0" y="304800"/>
            <a:ext cx="68072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F0F0-DC3B-4243-8852-128861A392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7F92-ACB2-46D1-9FE1-ABF3565481F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91BD4-A776-4BD4-9DF7-03EB313074A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81DE-29B0-42C6-AAF1-3DDE4B16D0E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8333-2C46-43E4-865B-F8057CC5DD0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02EEAA-F7F2-4F95-96C9-65BAE852BCB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76C39F0-3ED0-44D7-8D96-C7F7301BA68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D1840A-AF73-47FB-920E-8FACC3638C69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856A18A-FA42-4256-8554-38FB8564D72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27ADB0-4F08-411D-BA08-9E531E9CBC0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304800"/>
            <a:ext cx="934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1524000"/>
            <a:ext cx="934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5217" y="6400800"/>
            <a:ext cx="277918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52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9138DA-4328-41EE-9D77-BF647AB52F37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304800"/>
            <a:ext cx="9347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1524000"/>
            <a:ext cx="934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5217" y="6400800"/>
            <a:ext cx="277918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5200" y="6400800"/>
            <a:ext cx="1828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0F9678-6535-4C2A-A47D-584D5A51440A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GIF"/><Relationship Id="rId2" Type="http://schemas.openxmlformats.org/officeDocument/2006/relationships/image" Target="../media/image8.GIF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8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7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GIF"/><Relationship Id="rId1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16_546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76200"/>
            <a:ext cx="9258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1905000" y="34636"/>
            <a:ext cx="87630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3183255" y="1229508"/>
            <a:ext cx="7103745" cy="1865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x-none" sz="36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Luyện</a:t>
            </a:r>
            <a:r>
              <a:rPr kumimoji="0" lang="en-US" altLang="x-none" sz="36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x-none" sz="36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từ</a:t>
            </a:r>
            <a:r>
              <a:rPr kumimoji="0" lang="en-US" altLang="x-none" sz="36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x-none" sz="36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và</a:t>
            </a:r>
            <a:r>
              <a:rPr kumimoji="0" lang="en-US" altLang="x-none" sz="36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x-none" sz="36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câu</a:t>
            </a:r>
            <a:br>
              <a:rPr kumimoji="0" lang="en-US" altLang="x-none" sz="36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en-US" altLang="x-none" sz="36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  </a:t>
            </a:r>
            <a:r>
              <a:rPr kumimoji="0" lang="en-US" altLang="x-none" sz="3600" b="1" i="0" u="none" strike="noStrike" kern="1200" cap="none" spc="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Lớp</a:t>
            </a:r>
            <a:r>
              <a:rPr kumimoji="0" lang="en-US" altLang="x-none" sz="3600" b="1" i="0" u="none" strike="noStrike" kern="1200" cap="none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altLang="x-none" sz="3600" b="1" i="0" u="none" strike="noStrike" kern="120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5</a:t>
            </a:r>
            <a:endParaRPr kumimoji="0" lang="en-US" altLang="x-none" sz="3600" b="1" i="0" u="none" strike="noStrike" kern="120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9" name="WordArt 21"/>
          <p:cNvSpPr>
            <a:spLocks noChangeArrowheads="1" noChangeShapeType="1" noTextEdit="1"/>
          </p:cNvSpPr>
          <p:nvPr/>
        </p:nvSpPr>
        <p:spPr bwMode="auto">
          <a:xfrm>
            <a:off x="1828800" y="2819400"/>
            <a:ext cx="8763000" cy="20007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Mở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rộng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vốn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từ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</a:t>
            </a:r>
            <a:endParaRPr 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Hòa bình - Hữu nghị</a:t>
            </a:r>
            <a:endParaRPr 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Picture 25" descr="LOGO%20TR%C6%AF%E1%BB%9C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90575"/>
            <a:ext cx="25336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2600" y="6107668"/>
            <a:ext cx="35814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781800" y="4495800"/>
            <a:ext cx="3352800" cy="953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Nhật Bản </a:t>
            </a:r>
            <a:r>
              <a:rPr lang="en-US" altLang="en-US" sz="2800" b="1">
                <a:solidFill>
                  <a:srgbClr val="0000CC"/>
                </a:solidFill>
                <a:latin typeface="Calibri" panose="020F0502020204030204" pitchFamily="34" charset="0"/>
              </a:rPr>
              <a:t>hợp tác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 với Việt Nam</a:t>
            </a:r>
            <a:endParaRPr lang="en-US" altLang="en-US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6867" name="Picture 28" descr="BAR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857250"/>
            <a:ext cx="9144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8" descr="BAR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5962650"/>
            <a:ext cx="9144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6" descr="BAR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8058944" y="3391694"/>
            <a:ext cx="51435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6" descr="BAR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5400000">
            <a:off x="-1085056" y="3391693"/>
            <a:ext cx="51435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AutoShape 2" descr="Kết quả hình ảnh cho nhat ban giup viet nam xay dung kinh te"/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872" name="AutoShape 4" descr="Kết quả hình ảnh cho nhat ban giup viet nam xay dung kinh te"/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28800" y="4419600"/>
            <a:ext cx="38100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i="1">
                <a:solidFill>
                  <a:srgbClr val="000000"/>
                </a:solidFill>
                <a:latin typeface="Calibri" panose="020F0502020204030204" pitchFamily="34" charset="0"/>
              </a:rPr>
              <a:t>Khu công nghiệp </a:t>
            </a:r>
            <a:r>
              <a:rPr lang="vi-VN" altLang="en-US" sz="2800" b="1" i="1">
                <a:solidFill>
                  <a:srgbClr val="000000"/>
                </a:solidFill>
              </a:rPr>
              <a:t>         </a:t>
            </a:r>
            <a:r>
              <a:rPr lang="en-US" altLang="en-US" sz="2800" b="1" i="1">
                <a:solidFill>
                  <a:srgbClr val="000000"/>
                </a:solidFill>
                <a:latin typeface="Calibri" panose="020F0502020204030204" pitchFamily="34" charset="0"/>
              </a:rPr>
              <a:t>Sam sung - Bắc Ninh</a:t>
            </a:r>
            <a:endParaRPr lang="en-US" altLang="en-US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874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87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302" name="Picture 14" descr="Kết quả hình ảnh cho khu cong nghiep samsung bac n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219200"/>
            <a:ext cx="41830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ết quả hình ảnh cho câu nhat 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41243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vtv1.mediacdn.vn/thumb_w/650/2016/benhvien-1451809484303.jpg"/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891" name="AutoShape 4" descr="https://vtv1.mediacdn.vn/thumb_w/650/2016/benhvien-1451809484303.jpg"/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892" name="AutoShape 6" descr="https://vtv1.mediacdn.vn/thumb_w/650/2016/benhvien-1451809484303.jpg"/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893" name="AutoShape 8" descr="https://vtv1.mediacdn.vn/thumb_w/650/2016/benhvien-1451809484303.jpg"/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29000" y="5029200"/>
            <a:ext cx="4267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vi-VN" altLang="en-US" sz="2000" b="1" dirty="0">
                <a:solidFill>
                  <a:srgbClr val="000000"/>
                </a:solidFill>
              </a:rPr>
              <a:t>Lễ động thổ dự án Bệnh viện Hữu nghị tỉnh Xiêng Khoảng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- </a:t>
            </a:r>
            <a:r>
              <a:rPr lang="en-US" alt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Lào</a:t>
            </a:r>
            <a:endParaRPr lang="vi-VN" altLang="en-US" sz="2000" b="1" dirty="0">
              <a:solidFill>
                <a:srgbClr val="000000"/>
              </a:solidFill>
            </a:endParaRPr>
          </a:p>
        </p:txBody>
      </p:sp>
      <p:sp>
        <p:nvSpPr>
          <p:cNvPr id="37896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7897" name="AutoShape 16" descr="Hình ảnh có liên quan"/>
          <p:cNvSpPr>
            <a:spLocks noChangeAspect="1" noChangeArrowheads="1"/>
          </p:cNvSpPr>
          <p:nvPr/>
        </p:nvSpPr>
        <p:spPr bwMode="auto">
          <a:xfrm>
            <a:off x="1679575" y="7127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2002" name="Picture 18" descr="Hình ảnh có liên qu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84582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Rectangle 19"/>
          <p:cNvSpPr>
            <a:spLocks noChangeArrowheads="1"/>
          </p:cNvSpPr>
          <p:nvPr/>
        </p:nvSpPr>
        <p:spPr bwMode="auto">
          <a:xfrm>
            <a:off x="1525429" y="-573722"/>
            <a:ext cx="309880" cy="323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  </a:t>
            </a:r>
            <a:endParaRPr lang="en-US" altLang="en-US" sz="20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6096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cảnh hữu tình</a:t>
            </a:r>
            <a:endParaRPr lang="en-US" altLang="en-US" sz="360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8" name="Picture 4" descr="hagiang07_ruong_bac_thang_0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70645"/>
            <a:ext cx="47244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676400" y="5867400"/>
            <a:ext cx="883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32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 bậc thang – Hà Giang</a:t>
            </a:r>
            <a:endParaRPr lang="en-US" altLang="en-US" sz="3200" b="1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0" name="Picture 6" descr="nui-doi-ha-gia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43434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glitter-sparkle-1255197541796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84888"/>
            <a:ext cx="8382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Forward_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00" y="6172200"/>
            <a:ext cx="101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8" descr="glitter-sparkle-12551975584875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226175"/>
            <a:ext cx="6858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0"/>
            <a:ext cx="9144000" cy="685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 56</a:t>
            </a:r>
            <a:endParaRPr lang="en-US" altLang="en-US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lệ,hợp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fontAlgn="auto" hangingPunct="1">
              <a:spcBef>
                <a:spcPct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M: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M: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47"/>
          <p:cNvGrpSpPr/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40969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 sz="2200">
                <a:latin typeface="Calibri" panose="020F0502020204030204" pitchFamily="34" charset="0"/>
              </a:endParaRPr>
            </a:p>
          </p:txBody>
        </p:sp>
        <p:pic>
          <p:nvPicPr>
            <p:cNvPr id="40970" name="Picture 12" descr="POINSET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13" descr="POINSET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2" name="Picture 12" descr="POINSET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3" name="Picture 12" descr="POINSET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3" name="Line 55"/>
          <p:cNvSpPr>
            <a:spLocks noChangeShapeType="1"/>
          </p:cNvSpPr>
          <p:nvPr/>
        </p:nvSpPr>
        <p:spPr bwMode="auto">
          <a:xfrm>
            <a:off x="37338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1" name="Text Box 63"/>
          <p:cNvSpPr txBox="1">
            <a:spLocks noChangeArrowheads="1"/>
          </p:cNvSpPr>
          <p:nvPr/>
        </p:nvSpPr>
        <p:spPr bwMode="auto">
          <a:xfrm>
            <a:off x="5143500" y="660400"/>
            <a:ext cx="19050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6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 flipH="1">
            <a:off x="3810000" y="1676400"/>
            <a:ext cx="2133600" cy="1736725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>
            <a:off x="6096000" y="1676400"/>
            <a:ext cx="2019300" cy="1836738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4" name="Rectangle 66"/>
          <p:cNvSpPr>
            <a:spLocks noChangeArrowheads="1"/>
          </p:cNvSpPr>
          <p:nvPr/>
        </p:nvSpPr>
        <p:spPr bwMode="auto">
          <a:xfrm>
            <a:off x="2171700" y="3384551"/>
            <a:ext cx="4114800" cy="3382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alt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75" name="Rectangle 67"/>
          <p:cNvSpPr>
            <a:spLocks noChangeArrowheads="1"/>
          </p:cNvSpPr>
          <p:nvPr/>
        </p:nvSpPr>
        <p:spPr bwMode="auto">
          <a:xfrm>
            <a:off x="6553200" y="3508375"/>
            <a:ext cx="3886200" cy="32591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71" grpId="0"/>
      <p:bldP spid="43072" grpId="0" bldLvl="0" animBg="1"/>
      <p:bldP spid="43073" grpId="0" bldLvl="0" animBg="1"/>
      <p:bldP spid="43074" grpId="0" bldLvl="0" animBg="1"/>
      <p:bldP spid="4307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276600" y="228600"/>
            <a:ext cx="1912938" cy="67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h/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i//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k/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820537" y="268779"/>
            <a:ext cx="4876800" cy="683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1-Hợp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2-Hợp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3-Thỏa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4-Chung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5-Đúng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6-Phù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7-Đúng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8-Hợp </a:t>
            </a:r>
            <a:r>
              <a:rPr lang="en-US" altLang="en-US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10-Đúng v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4808538" y="511175"/>
            <a:ext cx="1028700" cy="671513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V="1">
            <a:off x="4856163" y="590550"/>
            <a:ext cx="981075" cy="592138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4618038" y="1968501"/>
            <a:ext cx="1219200" cy="2413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V="1">
            <a:off x="4769643" y="1676400"/>
            <a:ext cx="1167607" cy="862317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V="1">
            <a:off x="4721225" y="3315767"/>
            <a:ext cx="1203325" cy="75133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V="1">
            <a:off x="4579938" y="2819400"/>
            <a:ext cx="1344612" cy="1236663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4930775" y="4811713"/>
            <a:ext cx="1006475" cy="1589087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V="1">
            <a:off x="4919663" y="5486400"/>
            <a:ext cx="1017587" cy="788988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Line 26"/>
          <p:cNvSpPr>
            <a:spLocks noChangeShapeType="1"/>
          </p:cNvSpPr>
          <p:nvPr/>
        </p:nvSpPr>
        <p:spPr bwMode="auto">
          <a:xfrm flipV="1">
            <a:off x="4579938" y="4267200"/>
            <a:ext cx="1357312" cy="13081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997" name="Group 27"/>
          <p:cNvGrpSpPr/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sp>
          <p:nvSpPr>
            <p:cNvPr id="41998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 cmpd="tri" algn="ctr">
              <a:pattFill prst="solidDmnd">
                <a:fgClr>
                  <a:srgbClr val="993366"/>
                </a:fgClr>
                <a:bgClr>
                  <a:srgbClr val="FFFFFF"/>
                </a:bgClr>
              </a:pattFill>
              <a:miter lim="800000"/>
            </a:ln>
            <a:effectLst>
              <a:prstShdw prst="shdw17" dist="17961" dir="13500000">
                <a:srgbClr val="5C1F3D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 sz="2200">
                <a:latin typeface="Calibri" panose="020F0502020204030204" pitchFamily="34" charset="0"/>
              </a:endParaRPr>
            </a:p>
          </p:txBody>
        </p:sp>
        <p:pic>
          <p:nvPicPr>
            <p:cNvPr id="41999" name="Picture 12" descr="POINSET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02953">
              <a:off x="56" y="369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0" name="Picture 13" descr="POINSET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26853">
              <a:off x="5166" y="49"/>
              <a:ext cx="547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1" name="Picture 12" descr="POINSET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942">
              <a:off x="48" y="57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2" name="Picture 12" descr="POINSET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42" y="3696"/>
              <a:ext cx="570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0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/>
      <p:bldP spid="50194" grpId="0" bldLvl="0" animBg="1"/>
      <p:bldP spid="50194" grpId="1" bldLvl="0" animBg="1"/>
      <p:bldP spid="50195" grpId="0" bldLvl="0" animBg="1"/>
      <p:bldP spid="50195" grpId="1" bldLvl="0" animBg="1"/>
      <p:bldP spid="50196" grpId="0" bldLvl="0" animBg="1"/>
      <p:bldP spid="50196" grpId="1" bldLvl="0" animBg="1"/>
      <p:bldP spid="50197" grpId="0" bldLvl="0" animBg="1"/>
      <p:bldP spid="50197" grpId="1" bldLvl="0" animBg="1"/>
      <p:bldP spid="50198" grpId="0" bldLvl="0" animBg="1"/>
      <p:bldP spid="50198" grpId="1" bldLvl="0" animBg="1"/>
      <p:bldP spid="50199" grpId="0" bldLvl="0" animBg="1"/>
      <p:bldP spid="50199" grpId="1" bldLvl="0" animBg="1"/>
      <p:bldP spid="50200" grpId="0" bldLvl="0" animBg="1"/>
      <p:bldP spid="50200" grpId="1" bldLvl="0" animBg="1"/>
      <p:bldP spid="50201" grpId="0" bldLvl="0" animBg="1"/>
      <p:bldP spid="50202" grpId="0" bldLvl="0" animBg="1"/>
      <p:bldP spid="50202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9067800" cy="2057400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b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br>
              <a:rPr lang="en-US" altLang="en-US" sz="4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971800"/>
            <a:ext cx="8839200" cy="36877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u="sng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thần hợp tác</a:t>
            </a:r>
            <a:endParaRPr lang="en-US" altLang="en-US" sz="3600" u="sng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7" name="Picture 9" descr="hoi%20nghi%20bo%20truong%20ase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324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Hop%20tac%20Mark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3657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1676400" y="4876800"/>
            <a:ext cx="5105400" cy="914400"/>
          </a:xfrm>
          <a:prstGeom prst="rect">
            <a:avLst/>
          </a:prstGeom>
          <a:solidFill>
            <a:srgbClr val="CCFFCC">
              <a:alpha val="9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4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 Bộ trưởng Công nghệ thông tin và truyền thông ASEM</a:t>
            </a:r>
            <a:endParaRPr lang="en-US" altLang="en-US" sz="2400" b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1676400" y="5562600"/>
            <a:ext cx="5105400" cy="914400"/>
          </a:xfrm>
          <a:prstGeom prst="rect">
            <a:avLst/>
          </a:prstGeom>
          <a:solidFill>
            <a:srgbClr val="CCFFCC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400">
                <a:solidFill>
                  <a:schemeClr val="tx2"/>
                </a:solidFill>
              </a:rPr>
              <a:t>(</a:t>
            </a:r>
            <a:r>
              <a:rPr lang="en-US" altLang="en-US" sz="2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ASEM: Diễn đàn hợp tác Á - Âu)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9" name="Picture 13" descr="glitter-sparkle-1255197584188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296025"/>
            <a:ext cx="60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9" grpId="0" bldLvl="0" animBg="1"/>
      <p:bldP spid="48140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400" y="1828800"/>
            <a:ext cx="8839200" cy="2584848"/>
          </a:xfrm>
          <a:prstGeom prst="rect">
            <a:avLst/>
          </a:prstGeom>
          <a:solidFill>
            <a:srgbClr val="FFFF99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</a:rPr>
              <a:t> 3</a:t>
            </a:r>
            <a:r>
              <a:rPr lang="en-US" altLang="en-US" sz="3600" b="1" dirty="0"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fontAlgn="auto" hangingPunct="1">
              <a:spcAft>
                <a:spcPts val="0"/>
              </a:spcAft>
              <a:defRPr/>
            </a:pP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76400" y="967962"/>
            <a:ext cx="8991600" cy="8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Hữu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1676400" y="3090209"/>
            <a:ext cx="8839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1524000" y="4413648"/>
            <a:ext cx="89916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may,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7565" y="13855"/>
            <a:ext cx="601686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và câu: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3603" y="11896"/>
            <a:ext cx="9144793" cy="6834208"/>
          </a:xfrm>
          <a:prstGeom prst="rect">
            <a:avLst/>
          </a:prstGeom>
        </p:spPr>
      </p:pic>
      <p:sp>
        <p:nvSpPr>
          <p:cNvPr id="5" name="WordArt 9"/>
          <p:cNvSpPr>
            <a:spLocks noTextEdit="1"/>
          </p:cNvSpPr>
          <p:nvPr/>
        </p:nvSpPr>
        <p:spPr bwMode="auto">
          <a:xfrm>
            <a:off x="1905000" y="533400"/>
            <a:ext cx="8000999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b="1" kern="10" dirty="0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CHÚC CÁC EM HỌC GIỎI CHĂM NGOAN</a:t>
            </a:r>
            <a:r>
              <a:rPr lang="en-US" sz="3600" b="1" kern="10" dirty="0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!</a:t>
            </a:r>
            <a:endParaRPr lang="en-US" sz="3600" b="1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81670122734480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-265113"/>
            <a:ext cx="9490075" cy="711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2211704" y="2878772"/>
            <a:ext cx="7422515" cy="1925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Khởi</a:t>
            </a:r>
            <a:r>
              <a:rPr lang="en-US" sz="3600" b="1" i="1" kern="10" dirty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động</a:t>
            </a:r>
            <a:endParaRPr lang="en-US" sz="3600" b="1" i="1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673157" y="-34637"/>
            <a:ext cx="484568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 năm 2023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010"/>
          <p:cNvPicPr>
            <a:picLocks noChangeAspect="1" noChangeArrowheads="1"/>
          </p:cNvPicPr>
          <p:nvPr/>
        </p:nvPicPr>
        <p:blipFill>
          <a:blip r:embed="rId1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333500" y="2268855"/>
            <a:ext cx="9525000" cy="2971800"/>
          </a:xfrm>
          <a:prstGeom prst="horizontalScroll">
            <a:avLst>
              <a:gd name="adj" fmla="val 12500"/>
            </a:avLst>
          </a:prstGeom>
          <a:solidFill>
            <a:srgbClr val="FFFF00">
              <a:alpha val="5098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en-US" sz="4000" dirty="0" err="1" smtClean="0">
                <a:solidFill>
                  <a:srgbClr val="3333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40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40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endParaRPr lang="en-US" altLang="en-US" sz="40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40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40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cờ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3800" y="0"/>
            <a:ext cx="53721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tháng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vi-V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câu: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057400" y="914400"/>
            <a:ext cx="7422515" cy="19259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8320" y="1216104"/>
            <a:ext cx="387096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động: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 descr="iHay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71600" y="-182563"/>
            <a:ext cx="9296400" cy="704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2"/>
          <p:cNvSpPr>
            <a:spLocks noChangeArrowheads="1" noChangeShapeType="1" noTextEdit="1"/>
          </p:cNvSpPr>
          <p:nvPr/>
        </p:nvSpPr>
        <p:spPr bwMode="auto">
          <a:xfrm>
            <a:off x="4191000" y="914400"/>
            <a:ext cx="4114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i="1" kern="10">
              <a:ln w="9525">
                <a:solidFill>
                  <a:srgbClr val="FF6600"/>
                </a:solidFill>
                <a:round/>
              </a:ln>
              <a:solidFill>
                <a:srgbClr val="0000FF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VNI-Times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981200" y="304800"/>
            <a:ext cx="5943600" cy="4572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vi-VN" sz="4000">
              <a:solidFill>
                <a:srgbClr val="0944FF"/>
              </a:solidFill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895600" y="800099"/>
            <a:ext cx="6934200" cy="13335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 dirty="0">
              <a:ln w="9525">
                <a:noFill/>
                <a:round/>
              </a:ln>
              <a:solidFill>
                <a:schemeClr val="bg1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Luyên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từ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câu</a:t>
            </a:r>
            <a:r>
              <a:rPr lang="vi-VN" sz="2800" b="1" kern="10" dirty="0" smtClean="0">
                <a:ln w="9525">
                  <a:noFill/>
                  <a:rou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</a:t>
            </a:r>
            <a:endParaRPr lang="en-US" sz="2800" b="1" kern="10" dirty="0">
              <a:ln w="9525">
                <a:noFill/>
                <a:round/>
              </a:ln>
              <a:solidFill>
                <a:schemeClr val="bg1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>
            <a:off x="2895600" y="2362200"/>
            <a:ext cx="7010400" cy="13149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Mở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rộng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vốn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từ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</a:t>
            </a:r>
            <a:endParaRPr 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Hòa bình - Hữu nghị</a:t>
            </a:r>
            <a:endParaRPr 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057400"/>
            <a:ext cx="8991600" cy="4314824"/>
          </a:xfrm>
          <a:solidFill>
            <a:srgbClr val="CCFFCC">
              <a:alpha val="41960"/>
            </a:srgbClr>
          </a:solidFill>
        </p:spPr>
        <p:txBody>
          <a:bodyPr/>
          <a:lstStyle/>
          <a:p>
            <a:pPr marL="609600" indent="-609600" algn="l" eaLnBrk="1" hangingPunct="1"/>
            <a:r>
              <a:rPr lang="en-US" altLang="en-US" sz="36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</a:t>
            </a:r>
            <a:endParaRPr lang="en-US" altLang="en-US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/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AutoNum type="alphaLcParenR"/>
            </a:pPr>
            <a:r>
              <a:rPr lang="en-US" alt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M: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 eaLnBrk="1" hangingPunct="1">
              <a:buFontTx/>
              <a:buAutoNum type="alphaLcParenR"/>
            </a:pP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       M: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600200" y="657224"/>
            <a:ext cx="899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Hữu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6" name="Picture 8" descr="Forward_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448800" y="6172200"/>
            <a:ext cx="1017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 descr="glitter-sparkle-12551973382944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207125"/>
            <a:ext cx="9144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30153"/>
            <a:ext cx="693420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và câu: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Line 55"/>
          <p:cNvSpPr>
            <a:spLocks noChangeShapeType="1"/>
          </p:cNvSpPr>
          <p:nvPr/>
        </p:nvSpPr>
        <p:spPr bwMode="auto">
          <a:xfrm>
            <a:off x="3733800" y="274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6" name="Line 58"/>
          <p:cNvSpPr>
            <a:spLocks noChangeShapeType="1"/>
          </p:cNvSpPr>
          <p:nvPr/>
        </p:nvSpPr>
        <p:spPr bwMode="auto">
          <a:xfrm flipH="1">
            <a:off x="3733800" y="1854200"/>
            <a:ext cx="2362200" cy="13462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7" name="Line 59"/>
          <p:cNvSpPr>
            <a:spLocks noChangeShapeType="1"/>
          </p:cNvSpPr>
          <p:nvPr/>
        </p:nvSpPr>
        <p:spPr bwMode="auto">
          <a:xfrm>
            <a:off x="6400800" y="1854200"/>
            <a:ext cx="2057400" cy="13462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68" name="Rectangle 60"/>
          <p:cNvSpPr>
            <a:spLocks noChangeArrowheads="1"/>
          </p:cNvSpPr>
          <p:nvPr/>
        </p:nvSpPr>
        <p:spPr bwMode="auto">
          <a:xfrm>
            <a:off x="1828800" y="3200400"/>
            <a:ext cx="3962400" cy="2895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6600" b="1" i="1" dirty="0">
                <a:solidFill>
                  <a:srgbClr val="0000CC"/>
                </a:solidFill>
                <a:latin typeface=".VnTime" panose="020B7200000000000000" pitchFamily="34" charset="0"/>
              </a:rPr>
              <a:t>” </a:t>
            </a:r>
            <a:endParaRPr lang="en-US" altLang="en-US" sz="6600" b="1" i="1" dirty="0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43069" name="Rectangle 61"/>
          <p:cNvSpPr>
            <a:spLocks noChangeArrowheads="1"/>
          </p:cNvSpPr>
          <p:nvPr/>
        </p:nvSpPr>
        <p:spPr bwMode="auto">
          <a:xfrm>
            <a:off x="6591300" y="3276600"/>
            <a:ext cx="3733800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2800" b="1" i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là“có</a:t>
            </a:r>
            <a:r>
              <a:rPr lang="en-US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5105400" y="838200"/>
            <a:ext cx="2057400" cy="1445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.VnTime" panose="020B7200000000000000" pitchFamily="34" charset="0"/>
              </a:rPr>
              <a:t>    </a:t>
            </a:r>
            <a:r>
              <a:rPr lang="en-US" alt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altLang="en-US" sz="6000" b="1" dirty="0">
              <a:solidFill>
                <a:srgbClr val="C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6" grpId="0" bldLvl="0" animBg="1"/>
      <p:bldP spid="43067" grpId="0" bldLvl="0" animBg="1"/>
      <p:bldP spid="43068" grpId="0" bldLvl="0" animBg="1"/>
      <p:bldP spid="43069" grpId="0" bldLvl="0" animBg="1"/>
      <p:bldP spid="4307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511550" y="152400"/>
            <a:ext cx="2279650" cy="633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h/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k/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224588" y="152400"/>
            <a:ext cx="4713287" cy="633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1-Bạn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2-Tình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3-Tình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4-Bạn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5-Bạn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6-Có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7-Có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8-Dùng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9-Có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5348288" y="434975"/>
            <a:ext cx="976312" cy="237490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V="1">
            <a:off x="5210175" y="434975"/>
            <a:ext cx="1073150" cy="690563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V="1">
            <a:off x="5283200" y="1744663"/>
            <a:ext cx="1041400" cy="801687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V="1">
            <a:off x="5080000" y="1087438"/>
            <a:ext cx="1244600" cy="80645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067300" y="3371850"/>
            <a:ext cx="1257300" cy="2413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5032375" y="4130675"/>
            <a:ext cx="1292225" cy="6953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5257800" y="4724400"/>
            <a:ext cx="1066800" cy="1468438"/>
          </a:xfrm>
          <a:prstGeom prst="line">
            <a:avLst/>
          </a:prstGeom>
          <a:noFill/>
          <a:ln w="76200">
            <a:solidFill>
              <a:srgbClr val="FF33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V="1">
            <a:off x="5080000" y="4287838"/>
            <a:ext cx="1244600" cy="1157287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V="1">
            <a:off x="5334000" y="5548313"/>
            <a:ext cx="949325" cy="644525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5" grpId="0" bldLvl="0" animBg="1"/>
      <p:bldP spid="50185" grpId="1" bldLvl="0" animBg="1"/>
      <p:bldP spid="50186" grpId="0" bldLvl="0" animBg="1"/>
      <p:bldP spid="50186" grpId="1" bldLvl="0" animBg="1"/>
      <p:bldP spid="50187" grpId="0" bldLvl="0" animBg="1"/>
      <p:bldP spid="50187" grpId="1" bldLvl="0" animBg="1"/>
      <p:bldP spid="50188" grpId="0" bldLvl="0" animBg="1"/>
      <p:bldP spid="50188" grpId="1" bldLvl="0" animBg="1"/>
      <p:bldP spid="50189" grpId="0" bldLvl="0" animBg="1"/>
      <p:bldP spid="50189" grpId="1" bldLvl="0" animBg="1"/>
      <p:bldP spid="50190" grpId="0" bldLvl="0" animBg="1"/>
      <p:bldP spid="50190" grpId="1" bldLvl="0" animBg="1"/>
      <p:bldP spid="50191" grpId="0" bldLvl="0" animBg="1"/>
      <p:bldP spid="50191" grpId="1" bldLvl="0" animBg="1"/>
      <p:bldP spid="50192" grpId="0" bldLvl="0" animBg="1"/>
      <p:bldP spid="50192" grpId="1" bldLvl="0" animBg="1"/>
      <p:bldP spid="5019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488831" y="1820008"/>
            <a:ext cx="8915400" cy="2133600"/>
          </a:xfrm>
        </p:spPr>
        <p:txBody>
          <a:bodyPr/>
          <a:lstStyle/>
          <a:p>
            <a:pPr algn="just"/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a.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b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53439" y="3810000"/>
            <a:ext cx="9774238" cy="3505200"/>
          </a:xfrm>
        </p:spPr>
        <p:txBody>
          <a:bodyPr/>
          <a:lstStyle/>
          <a:p>
            <a:pPr marL="914400" lvl="2" indent="0" algn="just"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  <a:endParaRPr lang="en-US" alt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just"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5000" y="838200"/>
            <a:ext cx="8991600" cy="6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br>
              <a:rPr lang="en-US" alt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Hữu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endParaRPr lang="en-US" altLang="en-US" sz="4000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7565" y="13855"/>
            <a:ext cx="601686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và câu: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971800" y="609600"/>
            <a:ext cx="6324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/>
              <a:t>Quan hệ hữu nghị </a:t>
            </a:r>
            <a:br>
              <a:rPr lang="en-US" altLang="en-US" sz="2800"/>
            </a:br>
            <a:r>
              <a:rPr lang="en-US" altLang="en-US" sz="2800">
                <a:solidFill>
                  <a:srgbClr val="0000FF"/>
                </a:solidFill>
              </a:rPr>
              <a:t>Việt Nam</a:t>
            </a:r>
            <a:r>
              <a:rPr lang="en-US" altLang="en-US" sz="2800"/>
              <a:t> – </a:t>
            </a:r>
            <a:r>
              <a:rPr lang="en-US" altLang="en-US" sz="2800">
                <a:solidFill>
                  <a:srgbClr val="0000FF"/>
                </a:solidFill>
              </a:rPr>
              <a:t>Lào</a:t>
            </a:r>
            <a:r>
              <a:rPr lang="en-US" altLang="en-US" sz="2800"/>
              <a:t> – </a:t>
            </a:r>
            <a:r>
              <a:rPr lang="en-US" altLang="en-US" sz="2800">
                <a:solidFill>
                  <a:srgbClr val="0000FF"/>
                </a:solidFill>
              </a:rPr>
              <a:t>Cam-pu-chia</a:t>
            </a:r>
            <a:endParaRPr lang="en-US" altLang="en-US" sz="2800">
              <a:solidFill>
                <a:srgbClr val="0000FF"/>
              </a:solidFill>
            </a:endParaRPr>
          </a:p>
        </p:txBody>
      </p:sp>
      <p:pic>
        <p:nvPicPr>
          <p:cNvPr id="46090" name="Picture 10" descr="Hoi%20nghi%20Bo%20truong%20Du%20lich%20200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74676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1" descr="glitter-sparkle-12551975272359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84888"/>
            <a:ext cx="8382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819400" y="609600"/>
            <a:ext cx="632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Quan hệ hữu nghị 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 b="1">
                <a:solidFill>
                  <a:srgbClr val="0000FF"/>
                </a:solidFill>
              </a:rPr>
              <a:t>Việt Nam</a:t>
            </a:r>
            <a:r>
              <a:rPr lang="en-US" altLang="en-US" sz="2800" b="1">
                <a:solidFill>
                  <a:schemeClr val="tx2"/>
                </a:solidFill>
              </a:rPr>
              <a:t> – </a:t>
            </a:r>
            <a:r>
              <a:rPr lang="en-US" altLang="en-US" sz="2800" b="1">
                <a:solidFill>
                  <a:srgbClr val="0000FF"/>
                </a:solidFill>
              </a:rPr>
              <a:t>Hoa Kỳ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pic>
        <p:nvPicPr>
          <p:cNvPr id="46093" name="Picture 13" descr="ThanhLap0109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2484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2971800" y="228600"/>
            <a:ext cx="632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800" b="1">
                <a:solidFill>
                  <a:schemeClr val="tx2"/>
                </a:solidFill>
              </a:rPr>
              <a:t>Quan hệ hữu nghị </a:t>
            </a:r>
            <a:br>
              <a:rPr lang="en-US" altLang="en-US" sz="2800" b="1">
                <a:solidFill>
                  <a:schemeClr val="tx2"/>
                </a:solidFill>
              </a:rPr>
            </a:br>
            <a:r>
              <a:rPr lang="en-US" altLang="en-US" sz="2800" b="1">
                <a:solidFill>
                  <a:srgbClr val="0000FF"/>
                </a:solidFill>
              </a:rPr>
              <a:t>Quốc tế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pic>
        <p:nvPicPr>
          <p:cNvPr id="46095" name="Picture 15" descr="20772915_images1516700_116908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5943600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  <p:bldP spid="46089" grpId="1"/>
      <p:bldP spid="46092" grpId="0"/>
      <p:bldP spid="46092" grpId="1"/>
      <p:bldP spid="460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Presentation40">
  <a:themeElements>
    <a:clrScheme name="Presentation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4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sentation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Presentation40">
  <a:themeElements>
    <a:clrScheme name="Presentation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4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sentation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40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2734</Words>
  <Application>WPS Presentation</Application>
  <PresentationFormat>On-screen Show (4:3)</PresentationFormat>
  <Paragraphs>179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Calibri</vt:lpstr>
      <vt:lpstr>Times New Roman</vt:lpstr>
      <vt:lpstr>Times New Roman</vt:lpstr>
      <vt:lpstr>VNI-Times</vt:lpstr>
      <vt:lpstr>.VnTime</vt:lpstr>
      <vt:lpstr>Impact</vt:lpstr>
      <vt:lpstr>Microsoft YaHei</vt:lpstr>
      <vt:lpstr>Arial Unicode MS</vt:lpstr>
      <vt:lpstr>Segoe Print</vt:lpstr>
      <vt:lpstr>Office Theme</vt:lpstr>
      <vt:lpstr>1_Office Theme</vt:lpstr>
      <vt:lpstr>2_Office Theme</vt:lpstr>
      <vt:lpstr>4_Presentation40</vt:lpstr>
      <vt:lpstr>7_Presentation40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	a. Hữu có nghĩa là “bạn bè”:   	Hữu nghị, chiến hữu, thân hữu, hữu hảo, bằng hữu, bạn hữu.</vt:lpstr>
      <vt:lpstr>Quan hệ hữu nghị  Việt Nam – Lào – Cam-pu-chia</vt:lpstr>
      <vt:lpstr>PowerPoint 演示文稿</vt:lpstr>
      <vt:lpstr>PowerPoint 演示文稿</vt:lpstr>
      <vt:lpstr>Phong cảnh hữu tình</vt:lpstr>
      <vt:lpstr>PowerPoint 演示文稿</vt:lpstr>
      <vt:lpstr>PowerPoint 演示文稿</vt:lpstr>
      <vt:lpstr>PowerPoint 演示文稿</vt:lpstr>
      <vt:lpstr> a) Hợp có nghĩa là “gộp lại thành lớn hơn”: Hợp tác, hợp nhất, hợp lực </vt:lpstr>
      <vt:lpstr>Tinh thần hợp tác</vt:lpstr>
      <vt:lpstr>PowerPoint 演示文稿</vt:lpstr>
      <vt:lpstr>PowerPoint 演示文稿</vt:lpstr>
    </vt:vector>
  </TitlesOfParts>
  <Company>Van lam Hung 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Van Sy 0982 354303</dc:creator>
  <cp:lastModifiedBy>HieuHuyen</cp:lastModifiedBy>
  <cp:revision>144</cp:revision>
  <cp:lastPrinted>2113-01-01T00:00:00Z</cp:lastPrinted>
  <dcterms:created xsi:type="dcterms:W3CDTF">2009-10-11T20:38:00Z</dcterms:created>
  <dcterms:modified xsi:type="dcterms:W3CDTF">2023-10-11T08:01:35Z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TC010875731033</vt:lpwstr>
  </property>
  <property fmtid="{D5CDD505-2E9C-101B-9397-08002B2CF9AE}" pid="3" name="ICV">
    <vt:lpwstr>8E69E8367A3643358A8D8F30E566CA21</vt:lpwstr>
  </property>
  <property fmtid="{D5CDD505-2E9C-101B-9397-08002B2CF9AE}" pid="4" name="KSOProductBuildVer">
    <vt:lpwstr>1033-11.2.0.11225</vt:lpwstr>
  </property>
</Properties>
</file>