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56"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9Slide03 BoosterNextFYBlack" panose="02000A03000000020004" pitchFamily="2" charset="-93"/>
      <p:regular r:id="rId29"/>
    </p:embeddedFont>
    <p:embeddedFont>
      <p:font typeface="#9Slide07 SVNDessert Menu Scrip" panose="00000500000000000000" pitchFamily="2" charset="0"/>
      <p:regular r:id="rId30"/>
    </p:embeddedFont>
    <p:embeddedFont>
      <p:font typeface="iCiel Nabila" pitchFamily="2" charset="-93"/>
      <p:regular r:id="rId31"/>
    </p:embeddedFont>
    <p:embeddedFont>
      <p:font typeface="iCiel Pony" panose="02000000000000000000" pitchFamily="2" charset="-93"/>
      <p:regular r:id="rId3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6699"/>
    <a:srgbClr val="F2F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0"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83685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57778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449296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03556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50280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433246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520644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837521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588758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089724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14/08/2024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349015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14/08/2024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2413700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768511BF-C4B3-5BB8-841B-A39DBB2270E0}"/>
              </a:ext>
            </a:extLst>
          </p:cNvPr>
          <p:cNvPicPr>
            <a:picLocks noChangeAspect="1"/>
          </p:cNvPicPr>
          <p:nvPr/>
        </p:nvPicPr>
        <p:blipFill>
          <a:blip r:embed="rId3"/>
          <a:stretch>
            <a:fillRect/>
          </a:stretch>
        </p:blipFill>
        <p:spPr>
          <a:xfrm>
            <a:off x="2434134" y="1365663"/>
            <a:ext cx="7654746" cy="1846884"/>
          </a:xfrm>
          <a:prstGeom prst="rect">
            <a:avLst/>
          </a:prstGeom>
        </p:spPr>
      </p:pic>
    </p:spTree>
    <p:extLst>
      <p:ext uri="{BB962C8B-B14F-4D97-AF65-F5344CB8AC3E}">
        <p14:creationId xmlns:p14="http://schemas.microsoft.com/office/powerpoint/2010/main" val="3445765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C634AE30-17DC-1C40-0573-2DB66793A3BC}"/>
              </a:ext>
            </a:extLst>
          </p:cNvPr>
          <p:cNvGrpSpPr/>
          <p:nvPr/>
        </p:nvGrpSpPr>
        <p:grpSpPr>
          <a:xfrm>
            <a:off x="6236208" y="455902"/>
            <a:ext cx="5065776" cy="2909089"/>
            <a:chOff x="6236208" y="455902"/>
            <a:chExt cx="5065776" cy="2909089"/>
          </a:xfrm>
        </p:grpSpPr>
        <p:sp>
          <p:nvSpPr>
            <p:cNvPr id="2" name="Freeform 18">
              <a:extLst>
                <a:ext uri="{FF2B5EF4-FFF2-40B4-BE49-F238E27FC236}">
                  <a16:creationId xmlns:a16="http://schemas.microsoft.com/office/drawing/2014/main" id="{91ED8D2A-9FDA-BB23-0A76-400028CF918B}"/>
                </a:ext>
              </a:extLst>
            </p:cNvPr>
            <p:cNvSpPr/>
            <p:nvPr/>
          </p:nvSpPr>
          <p:spPr>
            <a:xfrm>
              <a:off x="6236208" y="455902"/>
              <a:ext cx="5065776"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6927069" y="1042506"/>
              <a:ext cx="3908571" cy="1569660"/>
            </a:xfrm>
            <a:prstGeom prst="rect">
              <a:avLst/>
            </a:prstGeom>
            <a:noFill/>
          </p:spPr>
          <p:txBody>
            <a:bodyPr wrap="square" rtlCol="0">
              <a:spAutoFit/>
            </a:bodyPr>
            <a:lstStyle/>
            <a:p>
              <a:pPr algn="ctr"/>
              <a:r>
                <a:rPr lang="en-GB" sz="4800" dirty="0" err="1">
                  <a:latin typeface="iCiel Pony" panose="02000000000000000000" pitchFamily="2" charset="-93"/>
                </a:rPr>
                <a:t>Giải</a:t>
              </a:r>
              <a:r>
                <a:rPr lang="en-GB" sz="4800" dirty="0">
                  <a:latin typeface="iCiel Pony" panose="02000000000000000000" pitchFamily="2" charset="-93"/>
                </a:rPr>
                <a:t> </a:t>
              </a:r>
              <a:r>
                <a:rPr lang="en-GB" sz="4800" dirty="0" err="1">
                  <a:latin typeface="iCiel Pony" panose="02000000000000000000" pitchFamily="2" charset="-93"/>
                </a:rPr>
                <a:t>nghĩa</a:t>
              </a:r>
              <a:r>
                <a:rPr lang="en-GB" sz="4800" dirty="0">
                  <a:latin typeface="iCiel Pony" panose="02000000000000000000" pitchFamily="2" charset="-93"/>
                </a:rPr>
                <a:t> </a:t>
              </a:r>
              <a:r>
                <a:rPr lang="en-GB" sz="4800" dirty="0" err="1">
                  <a:latin typeface="iCiel Pony" panose="02000000000000000000" pitchFamily="2" charset="-93"/>
                </a:rPr>
                <a:t>từ</a:t>
              </a:r>
              <a:r>
                <a:rPr lang="en-GB" sz="4800" dirty="0">
                  <a:latin typeface="iCiel Pony" panose="02000000000000000000" pitchFamily="2" charset="-93"/>
                </a:rPr>
                <a:t> </a:t>
              </a:r>
              <a:r>
                <a:rPr lang="en-GB" sz="4800" dirty="0" err="1">
                  <a:latin typeface="iCiel Pony" panose="02000000000000000000" pitchFamily="2" charset="-93"/>
                </a:rPr>
                <a:t>khó</a:t>
              </a:r>
              <a:r>
                <a:rPr lang="en-GB" sz="4800" dirty="0">
                  <a:latin typeface="iCiel Pony" panose="02000000000000000000" pitchFamily="2" charset="-93"/>
                </a:rPr>
                <a:t> </a:t>
              </a:r>
              <a:r>
                <a:rPr lang="en-GB" sz="4800" dirty="0" err="1">
                  <a:latin typeface="iCiel Pony" panose="02000000000000000000" pitchFamily="2" charset="-93"/>
                </a:rPr>
                <a:t>hiểu</a:t>
              </a:r>
              <a:endParaRPr lang="vi-VN" sz="4800" dirty="0">
                <a:latin typeface="iCiel Pony" panose="02000000000000000000" pitchFamily="2" charset="-93"/>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62489" y="4270983"/>
              <a:ext cx="6094476" cy="1446550"/>
            </a:xfrm>
            <a:prstGeom prst="rect">
              <a:avLst/>
            </a:prstGeom>
            <a:noFill/>
          </p:spPr>
          <p:txBody>
            <a:bodyPr wrap="square">
              <a:spAutoFit/>
            </a:bodyPr>
            <a:lstStyle/>
            <a:p>
              <a:pPr algn="ctr"/>
              <a:r>
                <a:rPr lang="vi-VN" sz="4400" b="1" i="1" dirty="0"/>
                <a:t>Sáu mùa lúa: </a:t>
              </a:r>
              <a:endParaRPr lang="en-GB" sz="4400" b="1" i="1" dirty="0"/>
            </a:p>
            <a:p>
              <a:pPr algn="ctr"/>
              <a:r>
                <a:rPr lang="vi-VN" sz="4400" dirty="0"/>
                <a:t>sáu năm.</a:t>
              </a:r>
            </a:p>
          </p:txBody>
        </p:sp>
      </p:grpSp>
    </p:spTree>
    <p:extLst>
      <p:ext uri="{BB962C8B-B14F-4D97-AF65-F5344CB8AC3E}">
        <p14:creationId xmlns:p14="http://schemas.microsoft.com/office/powerpoint/2010/main" val="421216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C634AE30-17DC-1C40-0573-2DB66793A3BC}"/>
              </a:ext>
            </a:extLst>
          </p:cNvPr>
          <p:cNvGrpSpPr/>
          <p:nvPr/>
        </p:nvGrpSpPr>
        <p:grpSpPr>
          <a:xfrm>
            <a:off x="6236208" y="455902"/>
            <a:ext cx="5065776" cy="2909089"/>
            <a:chOff x="6236208" y="455902"/>
            <a:chExt cx="5065776" cy="2909089"/>
          </a:xfrm>
        </p:grpSpPr>
        <p:sp>
          <p:nvSpPr>
            <p:cNvPr id="2" name="Freeform 18">
              <a:extLst>
                <a:ext uri="{FF2B5EF4-FFF2-40B4-BE49-F238E27FC236}">
                  <a16:creationId xmlns:a16="http://schemas.microsoft.com/office/drawing/2014/main" id="{91ED8D2A-9FDA-BB23-0A76-400028CF918B}"/>
                </a:ext>
              </a:extLst>
            </p:cNvPr>
            <p:cNvSpPr/>
            <p:nvPr/>
          </p:nvSpPr>
          <p:spPr>
            <a:xfrm>
              <a:off x="6236208" y="455902"/>
              <a:ext cx="5065776"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6927069" y="1042506"/>
              <a:ext cx="3908571" cy="1569660"/>
            </a:xfrm>
            <a:prstGeom prst="rect">
              <a:avLst/>
            </a:prstGeom>
            <a:noFill/>
          </p:spPr>
          <p:txBody>
            <a:bodyPr wrap="square" rtlCol="0">
              <a:spAutoFit/>
            </a:bodyPr>
            <a:lstStyle/>
            <a:p>
              <a:pPr algn="ctr"/>
              <a:r>
                <a:rPr lang="en-GB" sz="4800" dirty="0" err="1">
                  <a:latin typeface="iCiel Pony" panose="02000000000000000000" pitchFamily="2" charset="-93"/>
                </a:rPr>
                <a:t>Giải</a:t>
              </a:r>
              <a:r>
                <a:rPr lang="en-GB" sz="4800" dirty="0">
                  <a:latin typeface="iCiel Pony" panose="02000000000000000000" pitchFamily="2" charset="-93"/>
                </a:rPr>
                <a:t> </a:t>
              </a:r>
              <a:r>
                <a:rPr lang="en-GB" sz="4800" dirty="0" err="1">
                  <a:latin typeface="iCiel Pony" panose="02000000000000000000" pitchFamily="2" charset="-93"/>
                </a:rPr>
                <a:t>nghĩa</a:t>
              </a:r>
              <a:r>
                <a:rPr lang="en-GB" sz="4800" dirty="0">
                  <a:latin typeface="iCiel Pony" panose="02000000000000000000" pitchFamily="2" charset="-93"/>
                </a:rPr>
                <a:t> </a:t>
              </a:r>
              <a:r>
                <a:rPr lang="en-GB" sz="4800" dirty="0" err="1">
                  <a:latin typeface="iCiel Pony" panose="02000000000000000000" pitchFamily="2" charset="-93"/>
                </a:rPr>
                <a:t>từ</a:t>
              </a:r>
              <a:r>
                <a:rPr lang="en-GB" sz="4800" dirty="0">
                  <a:latin typeface="iCiel Pony" panose="02000000000000000000" pitchFamily="2" charset="-93"/>
                </a:rPr>
                <a:t> </a:t>
              </a:r>
              <a:r>
                <a:rPr lang="en-GB" sz="4800" dirty="0" err="1">
                  <a:latin typeface="iCiel Pony" panose="02000000000000000000" pitchFamily="2" charset="-93"/>
                </a:rPr>
                <a:t>khó</a:t>
              </a:r>
              <a:r>
                <a:rPr lang="en-GB" sz="4800" dirty="0">
                  <a:latin typeface="iCiel Pony" panose="02000000000000000000" pitchFamily="2" charset="-93"/>
                </a:rPr>
                <a:t> </a:t>
              </a:r>
              <a:r>
                <a:rPr lang="en-GB" sz="4800" dirty="0" err="1">
                  <a:latin typeface="iCiel Pony" panose="02000000000000000000" pitchFamily="2" charset="-93"/>
                </a:rPr>
                <a:t>hiểu</a:t>
              </a:r>
              <a:endParaRPr lang="vi-VN" sz="4800" dirty="0">
                <a:latin typeface="iCiel Pony" panose="02000000000000000000" pitchFamily="2" charset="-93"/>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63E1A433-4078-BF12-26CD-831DF3AB92B3}"/>
              </a:ext>
            </a:extLst>
          </p:cNvPr>
          <p:cNvGrpSpPr/>
          <p:nvPr/>
        </p:nvGrpSpPr>
        <p:grpSpPr>
          <a:xfrm>
            <a:off x="347150" y="1978452"/>
            <a:ext cx="6663534" cy="4683846"/>
            <a:chOff x="347150" y="1978452"/>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347150" y="1978452"/>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42B68369-3ADE-E93A-69BA-90B50D85B156}"/>
                </a:ext>
              </a:extLst>
            </p:cNvPr>
            <p:cNvSpPr txBox="1"/>
            <p:nvPr/>
          </p:nvSpPr>
          <p:spPr>
            <a:xfrm>
              <a:off x="531222" y="3835338"/>
              <a:ext cx="6295390" cy="1508105"/>
            </a:xfrm>
            <a:prstGeom prst="rect">
              <a:avLst/>
            </a:prstGeom>
            <a:noFill/>
          </p:spPr>
          <p:txBody>
            <a:bodyPr wrap="square">
              <a:spAutoFit/>
            </a:bodyPr>
            <a:lstStyle/>
            <a:p>
              <a:pPr algn="ctr"/>
              <a:r>
                <a:rPr lang="vi-VN" sz="4400" b="1" dirty="0"/>
                <a:t>Ngồi trong bụng mẹ: </a:t>
              </a:r>
              <a:r>
                <a:rPr lang="vi-VN" sz="4800" dirty="0"/>
                <a:t>nằm trong bụng mẹ.</a:t>
              </a:r>
            </a:p>
          </p:txBody>
        </p:sp>
      </p:grpSp>
    </p:spTree>
    <p:extLst>
      <p:ext uri="{BB962C8B-B14F-4D97-AF65-F5344CB8AC3E}">
        <p14:creationId xmlns:p14="http://schemas.microsoft.com/office/powerpoint/2010/main" val="1713651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C634AE30-17DC-1C40-0573-2DB66793A3BC}"/>
              </a:ext>
            </a:extLst>
          </p:cNvPr>
          <p:cNvGrpSpPr/>
          <p:nvPr/>
        </p:nvGrpSpPr>
        <p:grpSpPr>
          <a:xfrm>
            <a:off x="6236208" y="455902"/>
            <a:ext cx="5065776" cy="2909089"/>
            <a:chOff x="6236208" y="455902"/>
            <a:chExt cx="5065776" cy="2909089"/>
          </a:xfrm>
        </p:grpSpPr>
        <p:sp>
          <p:nvSpPr>
            <p:cNvPr id="2" name="Freeform 18">
              <a:extLst>
                <a:ext uri="{FF2B5EF4-FFF2-40B4-BE49-F238E27FC236}">
                  <a16:creationId xmlns:a16="http://schemas.microsoft.com/office/drawing/2014/main" id="{91ED8D2A-9FDA-BB23-0A76-400028CF918B}"/>
                </a:ext>
              </a:extLst>
            </p:cNvPr>
            <p:cNvSpPr/>
            <p:nvPr/>
          </p:nvSpPr>
          <p:spPr>
            <a:xfrm>
              <a:off x="6236208" y="455902"/>
              <a:ext cx="5065776"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6927069" y="1042506"/>
              <a:ext cx="3908571" cy="1569660"/>
            </a:xfrm>
            <a:prstGeom prst="rect">
              <a:avLst/>
            </a:prstGeom>
            <a:noFill/>
          </p:spPr>
          <p:txBody>
            <a:bodyPr wrap="square" rtlCol="0">
              <a:spAutoFit/>
            </a:bodyPr>
            <a:lstStyle/>
            <a:p>
              <a:pPr algn="ctr"/>
              <a:r>
                <a:rPr lang="en-GB" sz="4800" dirty="0" err="1">
                  <a:latin typeface="iCiel Pony" panose="02000000000000000000" pitchFamily="2" charset="-93"/>
                </a:rPr>
                <a:t>Giải</a:t>
              </a:r>
              <a:r>
                <a:rPr lang="en-GB" sz="4800" dirty="0">
                  <a:latin typeface="iCiel Pony" panose="02000000000000000000" pitchFamily="2" charset="-93"/>
                </a:rPr>
                <a:t> </a:t>
              </a:r>
              <a:r>
                <a:rPr lang="en-GB" sz="4800" dirty="0" err="1">
                  <a:latin typeface="iCiel Pony" panose="02000000000000000000" pitchFamily="2" charset="-93"/>
                </a:rPr>
                <a:t>nghĩa</a:t>
              </a:r>
              <a:r>
                <a:rPr lang="en-GB" sz="4800" dirty="0">
                  <a:latin typeface="iCiel Pony" panose="02000000000000000000" pitchFamily="2" charset="-93"/>
                </a:rPr>
                <a:t> </a:t>
              </a:r>
              <a:r>
                <a:rPr lang="en-GB" sz="4800" dirty="0" err="1">
                  <a:latin typeface="iCiel Pony" panose="02000000000000000000" pitchFamily="2" charset="-93"/>
                </a:rPr>
                <a:t>từ</a:t>
              </a:r>
              <a:r>
                <a:rPr lang="en-GB" sz="4800" dirty="0">
                  <a:latin typeface="iCiel Pony" panose="02000000000000000000" pitchFamily="2" charset="-93"/>
                </a:rPr>
                <a:t> </a:t>
              </a:r>
              <a:r>
                <a:rPr lang="en-GB" sz="4800" dirty="0" err="1">
                  <a:latin typeface="iCiel Pony" panose="02000000000000000000" pitchFamily="2" charset="-93"/>
                </a:rPr>
                <a:t>khó</a:t>
              </a:r>
              <a:r>
                <a:rPr lang="en-GB" sz="4800" dirty="0">
                  <a:latin typeface="iCiel Pony" panose="02000000000000000000" pitchFamily="2" charset="-93"/>
                </a:rPr>
                <a:t> </a:t>
              </a:r>
              <a:r>
                <a:rPr lang="en-GB" sz="4800" dirty="0" err="1">
                  <a:latin typeface="iCiel Pony" panose="02000000000000000000" pitchFamily="2" charset="-93"/>
                </a:rPr>
                <a:t>hiểu</a:t>
              </a:r>
              <a:endParaRPr lang="vi-VN" sz="4800" dirty="0">
                <a:latin typeface="iCiel Pony" panose="02000000000000000000" pitchFamily="2" charset="-93"/>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2" name="Group 11">
            <a:extLst>
              <a:ext uri="{FF2B5EF4-FFF2-40B4-BE49-F238E27FC236}">
                <a16:creationId xmlns:a16="http://schemas.microsoft.com/office/drawing/2014/main" id="{4D7DB64B-9B1C-D4CE-0F6E-3FAA919F52F3}"/>
              </a:ext>
            </a:extLst>
          </p:cNvPr>
          <p:cNvGrpSpPr/>
          <p:nvPr/>
        </p:nvGrpSpPr>
        <p:grpSpPr>
          <a:xfrm>
            <a:off x="347150" y="1978452"/>
            <a:ext cx="6663534" cy="4683846"/>
            <a:chOff x="347150" y="1978452"/>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347150" y="1978452"/>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9877E495-7CF1-7A75-8FC9-A83EDECD7467}"/>
                </a:ext>
              </a:extLst>
            </p:cNvPr>
            <p:cNvSpPr txBox="1"/>
            <p:nvPr/>
          </p:nvSpPr>
          <p:spPr>
            <a:xfrm>
              <a:off x="1060704" y="3685032"/>
              <a:ext cx="5458968" cy="2123658"/>
            </a:xfrm>
            <a:prstGeom prst="rect">
              <a:avLst/>
            </a:prstGeom>
            <a:noFill/>
          </p:spPr>
          <p:txBody>
            <a:bodyPr wrap="square">
              <a:spAutoFit/>
            </a:bodyPr>
            <a:lstStyle/>
            <a:p>
              <a:r>
                <a:rPr lang="vi-VN" sz="44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Lanh</a:t>
              </a:r>
              <a:r>
                <a:rPr lang="vi-VN" sz="44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vi-VN" sz="44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cây thân cỏ, trồng lấy sợi dệt vải và lấy hạt ép dầu.</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77242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163B4019-E6C6-9F90-FB6C-1279DEC358CA}"/>
              </a:ext>
            </a:extLst>
          </p:cNvPr>
          <p:cNvGrpSpPr/>
          <p:nvPr/>
        </p:nvGrpSpPr>
        <p:grpSpPr>
          <a:xfrm>
            <a:off x="7430251" y="811055"/>
            <a:ext cx="4682213" cy="3609047"/>
            <a:chOff x="6913332" y="1022239"/>
            <a:chExt cx="4682213" cy="3609047"/>
          </a:xfrm>
        </p:grpSpPr>
        <p:sp>
          <p:nvSpPr>
            <p:cNvPr id="13" name="Freeform 10">
              <a:extLst>
                <a:ext uri="{FF2B5EF4-FFF2-40B4-BE49-F238E27FC236}">
                  <a16:creationId xmlns:a16="http://schemas.microsoft.com/office/drawing/2014/main" id="{DC1C6A98-4E69-8576-6A5F-2221831C2407}"/>
                </a:ext>
              </a:extLst>
            </p:cNvPr>
            <p:cNvSpPr/>
            <p:nvPr/>
          </p:nvSpPr>
          <p:spPr>
            <a:xfrm>
              <a:off x="6913332" y="1022239"/>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9683B6E2-4FAB-3827-6BC3-87C7FFA74EB3}"/>
                </a:ext>
              </a:extLst>
            </p:cNvPr>
            <p:cNvGrpSpPr/>
            <p:nvPr/>
          </p:nvGrpSpPr>
          <p:grpSpPr>
            <a:xfrm>
              <a:off x="7602667" y="1642234"/>
              <a:ext cx="3297017" cy="2338690"/>
              <a:chOff x="7602667" y="1642234"/>
              <a:chExt cx="3297017" cy="2338690"/>
            </a:xfrm>
          </p:grpSpPr>
          <p:sp>
            <p:nvSpPr>
              <p:cNvPr id="15" name="TextBox 14">
                <a:extLst>
                  <a:ext uri="{FF2B5EF4-FFF2-40B4-BE49-F238E27FC236}">
                    <a16:creationId xmlns:a16="http://schemas.microsoft.com/office/drawing/2014/main" id="{0983AB84-2CDA-923C-3314-873D5C424F07}"/>
                  </a:ext>
                </a:extLst>
              </p:cNvPr>
              <p:cNvSpPr txBox="1"/>
              <p:nvPr/>
            </p:nvSpPr>
            <p:spPr>
              <a:xfrm>
                <a:off x="7609191" y="1672600"/>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7E9B2918-6727-A003-11D9-B7DFE0F2A490}"/>
                  </a:ext>
                </a:extLst>
              </p:cNvPr>
              <p:cNvSpPr txBox="1"/>
              <p:nvPr/>
            </p:nvSpPr>
            <p:spPr>
              <a:xfrm>
                <a:off x="7602667" y="1642234"/>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6"/>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620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BAF3D7-E76C-7ABA-68D4-BE357933930D}"/>
              </a:ext>
            </a:extLst>
          </p:cNvPr>
          <p:cNvSpPr txBox="1"/>
          <p:nvPr/>
        </p:nvSpPr>
        <p:spPr>
          <a:xfrm>
            <a:off x="6163056" y="2779776"/>
            <a:ext cx="311816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Hoạt</a:t>
            </a:r>
            <a:r>
              <a:rPr kumimoji="0" lang="en-GB" sz="4800" b="0" i="0" u="none" strike="noStrike" kern="1200" cap="none" spc="0" normalizeH="0" baseline="0" noProof="0" dirty="0">
                <a:ln>
                  <a:noFill/>
                </a:ln>
                <a:solidFill>
                  <a:srgbClr val="E97132"/>
                </a:solidFill>
                <a:effectLst/>
                <a:uLnTx/>
                <a:uFillTx/>
                <a:latin typeface="iCiel Nabila" pitchFamily="2" charset="-93"/>
                <a:ea typeface="+mn-ea"/>
                <a:cs typeface="+mn-cs"/>
              </a:rPr>
              <a:t> </a:t>
            </a: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động</a:t>
            </a:r>
            <a:endParaRPr kumimoji="0" lang="vi-VN" sz="4800" b="0" i="0" u="none" strike="noStrike" kern="1200" cap="none" spc="0" normalizeH="0" baseline="0" noProof="0" dirty="0">
              <a:ln>
                <a:noFill/>
              </a:ln>
              <a:solidFill>
                <a:srgbClr val="E97132"/>
              </a:solidFill>
              <a:effectLst/>
              <a:uLnTx/>
              <a:uFillTx/>
              <a:latin typeface="iCiel Nabila" pitchFamily="2" charset="-93"/>
              <a:ea typeface="+mn-ea"/>
              <a:cs typeface="+mn-cs"/>
            </a:endParaRPr>
          </a:p>
        </p:txBody>
      </p:sp>
      <p:sp>
        <p:nvSpPr>
          <p:cNvPr id="7" name="TextBox 6">
            <a:extLst>
              <a:ext uri="{FF2B5EF4-FFF2-40B4-BE49-F238E27FC236}">
                <a16:creationId xmlns:a16="http://schemas.microsoft.com/office/drawing/2014/main" id="{7CC9E5B5-5F6E-E919-4807-FF6F09903BE3}"/>
              </a:ext>
            </a:extLst>
          </p:cNvPr>
          <p:cNvSpPr txBox="1"/>
          <p:nvPr/>
        </p:nvSpPr>
        <p:spPr>
          <a:xfrm>
            <a:off x="5440680" y="3910947"/>
            <a:ext cx="49194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Đọc</a:t>
            </a:r>
            <a:r>
              <a:rPr lang="en-GB" sz="8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8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hiểu</a:t>
            </a:r>
            <a:endParaRPr kumimoji="0" lang="vi-VN" sz="80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3156886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049A2-A896-AA96-65C6-DD949E6921FB}"/>
              </a:ext>
            </a:extLst>
          </p:cNvPr>
          <p:cNvPicPr>
            <a:picLocks noChangeAspect="1"/>
          </p:cNvPicPr>
          <p:nvPr/>
        </p:nvPicPr>
        <p:blipFill>
          <a:blip r:embed="rId2"/>
          <a:stretch>
            <a:fillRect/>
          </a:stretch>
        </p:blipFill>
        <p:spPr>
          <a:xfrm>
            <a:off x="2776855" y="2858677"/>
            <a:ext cx="5541744" cy="3999323"/>
          </a:xfrm>
          <a:prstGeom prst="rect">
            <a:avLst/>
          </a:prstGeom>
        </p:spPr>
      </p:pic>
      <p:grpSp>
        <p:nvGrpSpPr>
          <p:cNvPr id="7" name="Group 6">
            <a:extLst>
              <a:ext uri="{FF2B5EF4-FFF2-40B4-BE49-F238E27FC236}">
                <a16:creationId xmlns:a16="http://schemas.microsoft.com/office/drawing/2014/main" id="{5425F02B-6C19-4949-8C73-BB47AFAF36B6}"/>
              </a:ext>
            </a:extLst>
          </p:cNvPr>
          <p:cNvGrpSpPr/>
          <p:nvPr/>
        </p:nvGrpSpPr>
        <p:grpSpPr>
          <a:xfrm>
            <a:off x="6795720" y="777240"/>
            <a:ext cx="4113071" cy="2897050"/>
            <a:chOff x="6795720" y="777240"/>
            <a:chExt cx="4113071" cy="2897050"/>
          </a:xfrm>
        </p:grpSpPr>
        <p:sp>
          <p:nvSpPr>
            <p:cNvPr id="5" name="Freeform 17">
              <a:extLst>
                <a:ext uri="{FF2B5EF4-FFF2-40B4-BE49-F238E27FC236}">
                  <a16:creationId xmlns:a16="http://schemas.microsoft.com/office/drawing/2014/main" id="{0FDBA177-B585-859D-5FF7-431A87240B5F}"/>
                </a:ext>
              </a:extLst>
            </p:cNvPr>
            <p:cNvSpPr/>
            <p:nvPr/>
          </p:nvSpPr>
          <p:spPr>
            <a:xfrm rot="739076">
              <a:off x="6795720" y="777240"/>
              <a:ext cx="4113071" cy="2897050"/>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8FC65F1-57FF-D1F4-1E35-8E5CB46B839C}"/>
                </a:ext>
              </a:extLst>
            </p:cNvPr>
            <p:cNvSpPr txBox="1"/>
            <p:nvPr/>
          </p:nvSpPr>
          <p:spPr>
            <a:xfrm rot="628826">
              <a:off x="7132320" y="1527048"/>
              <a:ext cx="3661580" cy="830997"/>
            </a:xfrm>
            <a:prstGeom prst="rect">
              <a:avLst/>
            </a:prstGeom>
            <a:noFill/>
          </p:spPr>
          <p:txBody>
            <a:bodyPr wrap="none" rtlCol="0">
              <a:spAutoFit/>
            </a:bodyPr>
            <a:lstStyle/>
            <a:p>
              <a:r>
                <a:rPr lang="en-GB" sz="4800" dirty="0" err="1">
                  <a:solidFill>
                    <a:schemeClr val="bg1"/>
                  </a:solidFill>
                  <a:latin typeface="iCiel Nabila" pitchFamily="2" charset="-93"/>
                </a:rPr>
                <a:t>Tìm</a:t>
              </a:r>
              <a:r>
                <a:rPr lang="en-GB" sz="4800" dirty="0">
                  <a:solidFill>
                    <a:schemeClr val="bg1"/>
                  </a:solidFill>
                  <a:latin typeface="iCiel Nabila" pitchFamily="2" charset="-93"/>
                </a:rPr>
                <a:t> </a:t>
              </a:r>
              <a:r>
                <a:rPr lang="en-GB" sz="4800" dirty="0" err="1">
                  <a:solidFill>
                    <a:schemeClr val="bg1"/>
                  </a:solidFill>
                  <a:latin typeface="iCiel Nabila" pitchFamily="2" charset="-93"/>
                </a:rPr>
                <a:t>hiểu</a:t>
              </a:r>
              <a:r>
                <a:rPr lang="en-GB" sz="4800" dirty="0">
                  <a:solidFill>
                    <a:schemeClr val="bg1"/>
                  </a:solidFill>
                  <a:latin typeface="iCiel Nabila" pitchFamily="2" charset="-93"/>
                </a:rPr>
                <a:t> </a:t>
              </a:r>
              <a:r>
                <a:rPr lang="en-GB" sz="4800" dirty="0" err="1">
                  <a:solidFill>
                    <a:schemeClr val="bg1"/>
                  </a:solidFill>
                  <a:latin typeface="iCiel Nabila" pitchFamily="2" charset="-93"/>
                </a:rPr>
                <a:t>bài</a:t>
              </a:r>
              <a:endParaRPr lang="vi-VN" sz="4800" dirty="0">
                <a:solidFill>
                  <a:schemeClr val="bg1"/>
                </a:solidFill>
                <a:latin typeface="iCiel Nabila" pitchFamily="2" charset="-93"/>
              </a:endParaRPr>
            </a:p>
          </p:txBody>
        </p:sp>
      </p:grpSp>
    </p:spTree>
    <p:extLst>
      <p:ext uri="{BB962C8B-B14F-4D97-AF65-F5344CB8AC3E}">
        <p14:creationId xmlns:p14="http://schemas.microsoft.com/office/powerpoint/2010/main" val="1631174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155351" y="85314"/>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172390" cy="769441"/>
            </a:xfrm>
            <a:prstGeom prst="rect">
              <a:avLst/>
            </a:prstGeom>
            <a:noFill/>
          </p:spPr>
          <p:txBody>
            <a:bodyPr wrap="none" rtlCol="0">
              <a:spAutoFit/>
            </a:bodyPr>
            <a:lstStyle/>
            <a:p>
              <a:r>
                <a:rPr lang="en-GB" sz="4400" dirty="0" err="1">
                  <a:latin typeface="iCiel Nabila" pitchFamily="2" charset="-93"/>
                </a:rPr>
                <a:t>Câu</a:t>
              </a:r>
              <a:r>
                <a:rPr lang="en-GB" sz="4400" dirty="0">
                  <a:latin typeface="iCiel Nabila" pitchFamily="2" charset="-93"/>
                </a:rPr>
                <a:t> </a:t>
              </a:r>
              <a:r>
                <a:rPr lang="en-GB" sz="4400" dirty="0" err="1">
                  <a:latin typeface="iCiel Nabila" pitchFamily="2" charset="-93"/>
                </a:rPr>
                <a:t>hỏi</a:t>
              </a:r>
              <a:endParaRPr lang="vi-VN" sz="4400" dirty="0">
                <a:latin typeface="iCiel Nabila" pitchFamily="2" charset="-93"/>
              </a:endParaRPr>
            </a:p>
          </p:txBody>
        </p:sp>
      </p:grpSp>
      <p:grpSp>
        <p:nvGrpSpPr>
          <p:cNvPr id="11" name="Group 10">
            <a:extLst>
              <a:ext uri="{FF2B5EF4-FFF2-40B4-BE49-F238E27FC236}">
                <a16:creationId xmlns:a16="http://schemas.microsoft.com/office/drawing/2014/main" id="{AB00FC37-B1B6-9FB4-3656-D6689735B8C2}"/>
              </a:ext>
            </a:extLst>
          </p:cNvPr>
          <p:cNvGrpSpPr/>
          <p:nvPr/>
        </p:nvGrpSpPr>
        <p:grpSpPr>
          <a:xfrm>
            <a:off x="436381" y="1272975"/>
            <a:ext cx="10555954" cy="1288599"/>
            <a:chOff x="499142" y="1369285"/>
            <a:chExt cx="10555954" cy="128859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Qua câu chuyện em biết được điều gì về hoàn cảnh gia đình A Phin?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3"/>
            <a:stretch>
              <a:fillRect/>
            </a:stretch>
          </p:blipFill>
          <p:spPr>
            <a:xfrm rot="899251">
              <a:off x="499142" y="1369285"/>
              <a:ext cx="607027" cy="987551"/>
            </a:xfrm>
            <a:prstGeom prst="rect">
              <a:avLst/>
            </a:prstGeom>
          </p:spPr>
        </p:pic>
      </p:grpSp>
      <p:grpSp>
        <p:nvGrpSpPr>
          <p:cNvPr id="16" name="Group 15">
            <a:extLst>
              <a:ext uri="{FF2B5EF4-FFF2-40B4-BE49-F238E27FC236}">
                <a16:creationId xmlns:a16="http://schemas.microsoft.com/office/drawing/2014/main" id="{D55F89DF-A1C0-976D-3632-8756ED676A4A}"/>
              </a:ext>
            </a:extLst>
          </p:cNvPr>
          <p:cNvGrpSpPr/>
          <p:nvPr/>
        </p:nvGrpSpPr>
        <p:grpSpPr>
          <a:xfrm>
            <a:off x="319011" y="2509217"/>
            <a:ext cx="10798247" cy="1274123"/>
            <a:chOff x="194088" y="2737865"/>
            <a:chExt cx="10798247" cy="1274123"/>
          </a:xfrm>
        </p:grpSpPr>
        <p:sp>
          <p:nvSpPr>
            <p:cNvPr id="13" name="Rectangle: Rounded Corners 12">
              <a:extLst>
                <a:ext uri="{FF2B5EF4-FFF2-40B4-BE49-F238E27FC236}">
                  <a16:creationId xmlns:a16="http://schemas.microsoft.com/office/drawing/2014/main" id="{EC70831A-7EA4-3AC6-4030-3F67BCABC62C}"/>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rPr>
                <a:t>Vì sao bà nội từ chỗ thắc mắc, đã đồng tình với mẹ A Phin, cho cậu bé đến trườn</a:t>
              </a:r>
              <a:r>
                <a:rPr lang="en-GB" sz="3200" b="1" i="1" dirty="0">
                  <a:solidFill>
                    <a:schemeClr val="accent4"/>
                  </a:solidFill>
                </a:rPr>
                <a:t>g?</a:t>
              </a:r>
              <a:endParaRPr lang="vi-VN" sz="3200" b="1" i="1" dirty="0">
                <a:solidFill>
                  <a:schemeClr val="accent4"/>
                </a:solidFill>
              </a:endParaRPr>
            </a:p>
          </p:txBody>
        </p:sp>
        <p:pic>
          <p:nvPicPr>
            <p:cNvPr id="15" name="Picture 14">
              <a:extLst>
                <a:ext uri="{FF2B5EF4-FFF2-40B4-BE49-F238E27FC236}">
                  <a16:creationId xmlns:a16="http://schemas.microsoft.com/office/drawing/2014/main" id="{58C118DD-C7A1-45FC-FC4F-9869A26C63A6}"/>
                </a:ext>
              </a:extLst>
            </p:cNvPr>
            <p:cNvPicPr>
              <a:picLocks noChangeAspect="1"/>
            </p:cNvPicPr>
            <p:nvPr/>
          </p:nvPicPr>
          <p:blipFill>
            <a:blip r:embed="rId4"/>
            <a:stretch>
              <a:fillRect/>
            </a:stretch>
          </p:blipFill>
          <p:spPr>
            <a:xfrm rot="626717">
              <a:off x="194088" y="2737865"/>
              <a:ext cx="814335" cy="1051849"/>
            </a:xfrm>
            <a:prstGeom prst="rect">
              <a:avLst/>
            </a:prstGeom>
          </p:spPr>
        </p:pic>
      </p:grpSp>
      <p:grpSp>
        <p:nvGrpSpPr>
          <p:cNvPr id="21" name="Group 20">
            <a:extLst>
              <a:ext uri="{FF2B5EF4-FFF2-40B4-BE49-F238E27FC236}">
                <a16:creationId xmlns:a16="http://schemas.microsoft.com/office/drawing/2014/main" id="{076A8215-B7C7-077C-F38A-3F49FA001B6E}"/>
              </a:ext>
            </a:extLst>
          </p:cNvPr>
          <p:cNvGrpSpPr/>
          <p:nvPr/>
        </p:nvGrpSpPr>
        <p:grpSpPr>
          <a:xfrm>
            <a:off x="411215" y="3783340"/>
            <a:ext cx="10696389" cy="1320729"/>
            <a:chOff x="483630" y="4229681"/>
            <a:chExt cx="10696389" cy="1320729"/>
          </a:xfrm>
        </p:grpSpPr>
        <p:sp>
          <p:nvSpPr>
            <p:cNvPr id="18" name="Rectangle: Rounded Corners 17">
              <a:extLst>
                <a:ext uri="{FF2B5EF4-FFF2-40B4-BE49-F238E27FC236}">
                  <a16:creationId xmlns:a16="http://schemas.microsoft.com/office/drawing/2014/main" id="{47B24471-D415-35D0-1D1D-A2E0915307D4}"/>
                </a:ext>
              </a:extLst>
            </p:cNvPr>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a:solidFill>
                    <a:schemeClr val="accent3">
                      <a:lumMod val="60000"/>
                      <a:lumOff val="40000"/>
                    </a:schemeClr>
                  </a:solidFill>
                </a:rPr>
                <a:t>Việc đi học của trẻ em ngày nay có gì khác với A Phin trong câu chuyện</a:t>
              </a:r>
              <a:endParaRPr lang="vi-VN" sz="3200" b="1" i="1" dirty="0">
                <a:solidFill>
                  <a:schemeClr val="accent3">
                    <a:lumMod val="60000"/>
                    <a:lumOff val="40000"/>
                  </a:schemeClr>
                </a:solidFill>
              </a:endParaRPr>
            </a:p>
          </p:txBody>
        </p:sp>
        <p:pic>
          <p:nvPicPr>
            <p:cNvPr id="20" name="Picture 19">
              <a:extLst>
                <a:ext uri="{FF2B5EF4-FFF2-40B4-BE49-F238E27FC236}">
                  <a16:creationId xmlns:a16="http://schemas.microsoft.com/office/drawing/2014/main" id="{245E3217-BAE7-8FCF-E72F-B0E831F279A9}"/>
                </a:ext>
              </a:extLst>
            </p:cNvPr>
            <p:cNvPicPr>
              <a:picLocks noChangeAspect="1"/>
            </p:cNvPicPr>
            <p:nvPr/>
          </p:nvPicPr>
          <p:blipFill>
            <a:blip r:embed="rId5"/>
            <a:stretch>
              <a:fillRect/>
            </a:stretch>
          </p:blipFill>
          <p:spPr>
            <a:xfrm rot="667403">
              <a:off x="483630" y="4229681"/>
              <a:ext cx="857147" cy="1148464"/>
            </a:xfrm>
            <a:prstGeom prst="rect">
              <a:avLst/>
            </a:prstGeom>
          </p:spPr>
        </p:pic>
      </p:grpSp>
      <p:grpSp>
        <p:nvGrpSpPr>
          <p:cNvPr id="26" name="Group 25">
            <a:extLst>
              <a:ext uri="{FF2B5EF4-FFF2-40B4-BE49-F238E27FC236}">
                <a16:creationId xmlns:a16="http://schemas.microsoft.com/office/drawing/2014/main" id="{4EDD84DC-4512-53B6-8ABC-E4FE8749CD5D}"/>
              </a:ext>
            </a:extLst>
          </p:cNvPr>
          <p:cNvGrpSpPr/>
          <p:nvPr/>
        </p:nvGrpSpPr>
        <p:grpSpPr>
          <a:xfrm>
            <a:off x="194873" y="5205460"/>
            <a:ext cx="10797462" cy="1374259"/>
            <a:chOff x="194873" y="5205460"/>
            <a:chExt cx="10797462" cy="1374259"/>
          </a:xfrm>
        </p:grpSpPr>
        <p:sp>
          <p:nvSpPr>
            <p:cNvPr id="23" name="Rectangle: Rounded Corners 22">
              <a:extLst>
                <a:ext uri="{FF2B5EF4-FFF2-40B4-BE49-F238E27FC236}">
                  <a16:creationId xmlns:a16="http://schemas.microsoft.com/office/drawing/2014/main" id="{0E326D60-5998-AFD1-D8FB-95D58145EE55}"/>
                </a:ext>
              </a:extLst>
            </p:cNvPr>
            <p:cNvSpPr/>
            <p:nvPr/>
          </p:nvSpPr>
          <p:spPr>
            <a:xfrm>
              <a:off x="849443" y="5592168"/>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a:solidFill>
                    <a:schemeClr val="accent5">
                      <a:lumMod val="75000"/>
                    </a:schemeClr>
                  </a:solidFill>
                </a:rPr>
                <a:t>Em thích những chi tiết nào trong chuyện? Vì sao</a:t>
              </a:r>
              <a:endParaRPr lang="vi-VN" sz="3200" b="1" i="1" dirty="0">
                <a:solidFill>
                  <a:schemeClr val="accent5">
                    <a:lumMod val="75000"/>
                  </a:schemeClr>
                </a:solidFill>
              </a:endParaRPr>
            </a:p>
          </p:txBody>
        </p:sp>
        <p:pic>
          <p:nvPicPr>
            <p:cNvPr id="25" name="Picture 24">
              <a:extLst>
                <a:ext uri="{FF2B5EF4-FFF2-40B4-BE49-F238E27FC236}">
                  <a16:creationId xmlns:a16="http://schemas.microsoft.com/office/drawing/2014/main" id="{37A694D3-FD50-7397-2872-83499450C2F2}"/>
                </a:ext>
              </a:extLst>
            </p:cNvPr>
            <p:cNvPicPr>
              <a:picLocks noChangeAspect="1"/>
            </p:cNvPicPr>
            <p:nvPr/>
          </p:nvPicPr>
          <p:blipFill>
            <a:blip r:embed="rId6"/>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3625700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155351" y="85314"/>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172390" cy="769441"/>
            </a:xfrm>
            <a:prstGeom prst="rect">
              <a:avLst/>
            </a:prstGeom>
            <a:noFill/>
          </p:spPr>
          <p:txBody>
            <a:bodyPr wrap="none" rtlCol="0">
              <a:spAutoFit/>
            </a:bodyPr>
            <a:lstStyle/>
            <a:p>
              <a:r>
                <a:rPr lang="en-GB" sz="4400" dirty="0" err="1">
                  <a:latin typeface="iCiel Nabila" pitchFamily="2" charset="-93"/>
                </a:rPr>
                <a:t>Câu</a:t>
              </a:r>
              <a:r>
                <a:rPr lang="en-GB" sz="4400" dirty="0">
                  <a:latin typeface="iCiel Nabila" pitchFamily="2" charset="-93"/>
                </a:rPr>
                <a:t> </a:t>
              </a:r>
              <a:r>
                <a:rPr lang="en-GB" sz="4400" dirty="0" err="1">
                  <a:latin typeface="iCiel Nabila" pitchFamily="2" charset="-93"/>
                </a:rPr>
                <a:t>hỏi</a:t>
              </a:r>
              <a:endParaRPr lang="vi-VN" sz="4400" dirty="0">
                <a:latin typeface="iCiel Nabila" pitchFamily="2" charset="-93"/>
              </a:endParaRPr>
            </a:p>
          </p:txBody>
        </p:sp>
      </p:grpSp>
      <p:grpSp>
        <p:nvGrpSpPr>
          <p:cNvPr id="11" name="Group 10">
            <a:extLst>
              <a:ext uri="{FF2B5EF4-FFF2-40B4-BE49-F238E27FC236}">
                <a16:creationId xmlns:a16="http://schemas.microsoft.com/office/drawing/2014/main" id="{AB00FC37-B1B6-9FB4-3656-D6689735B8C2}"/>
              </a:ext>
            </a:extLst>
          </p:cNvPr>
          <p:cNvGrpSpPr/>
          <p:nvPr/>
        </p:nvGrpSpPr>
        <p:grpSpPr>
          <a:xfrm>
            <a:off x="436381" y="1272975"/>
            <a:ext cx="10555954" cy="1411989"/>
            <a:chOff x="499142" y="1369285"/>
            <a:chExt cx="10555954" cy="141198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Qua câu chuyện em biết được điều gì về hoàn cảnh gia đình A Phin?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2554545"/>
          </a:xfrm>
          <a:prstGeom prst="rect">
            <a:avLst/>
          </a:prstGeom>
          <a:noFill/>
        </p:spPr>
        <p:txBody>
          <a:bodyPr wrap="square">
            <a:spAutoFit/>
          </a:bodyPr>
          <a:lstStyle/>
          <a:p>
            <a:pPr algn="just"/>
            <a:r>
              <a:rPr lang="vi-VN" sz="3200" dirty="0"/>
              <a:t>Gia đình A Phin là một gia đình người dân tộc thiểu số sống ở miền núi (thể hiện qua tên các nhân vật A Phin, Thào </a:t>
            </a:r>
            <a:r>
              <a:rPr lang="vi-VN" sz="3200" dirty="0" err="1"/>
              <a:t>Phén</a:t>
            </a:r>
            <a:r>
              <a:rPr lang="vi-VN" sz="3200" dirty="0"/>
              <a:t>, từ ngữ chỉ địa điểm như bờ suối và cách nói: sáu mùa lúa, ngồi trong bụng mẹ). Bố A Phin đi bộ đội trong lúc mẹ cậu bé đang có mang em bé Thào </a:t>
            </a:r>
            <a:r>
              <a:rPr lang="vi-VN" sz="3200" dirty="0" err="1"/>
              <a:t>Phén</a:t>
            </a:r>
            <a:r>
              <a:rPr lang="vi-VN" sz="3200" dirty="0"/>
              <a:t>. </a:t>
            </a:r>
          </a:p>
        </p:txBody>
      </p:sp>
    </p:spTree>
    <p:extLst>
      <p:ext uri="{BB962C8B-B14F-4D97-AF65-F5344CB8AC3E}">
        <p14:creationId xmlns:p14="http://schemas.microsoft.com/office/powerpoint/2010/main" val="3237419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155351" y="85314"/>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172390" cy="769441"/>
            </a:xfrm>
            <a:prstGeom prst="rect">
              <a:avLst/>
            </a:prstGeom>
            <a:noFill/>
          </p:spPr>
          <p:txBody>
            <a:bodyPr wrap="none" rtlCol="0">
              <a:spAutoFit/>
            </a:bodyPr>
            <a:lstStyle/>
            <a:p>
              <a:r>
                <a:rPr lang="en-GB" sz="4400" dirty="0" err="1">
                  <a:latin typeface="iCiel Nabila" pitchFamily="2" charset="-93"/>
                </a:rPr>
                <a:t>Câu</a:t>
              </a:r>
              <a:r>
                <a:rPr lang="en-GB" sz="4400" dirty="0">
                  <a:latin typeface="iCiel Nabila" pitchFamily="2" charset="-93"/>
                </a:rPr>
                <a:t> </a:t>
              </a:r>
              <a:r>
                <a:rPr lang="en-GB" sz="4400" dirty="0" err="1">
                  <a:latin typeface="iCiel Nabila" pitchFamily="2" charset="-93"/>
                </a:rPr>
                <a:t>hỏi</a:t>
              </a:r>
              <a:endParaRPr lang="vi-VN" sz="4400" dirty="0">
                <a:latin typeface="iCiel Nabila" pitchFamily="2" charset="-93"/>
              </a:endParaRPr>
            </a:p>
          </p:txBody>
        </p:sp>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2955746"/>
          </a:xfrm>
          <a:prstGeom prst="rect">
            <a:avLst/>
          </a:prstGeom>
          <a:noFill/>
        </p:spPr>
        <p:txBody>
          <a:bodyPr wrap="square">
            <a:spAutoFit/>
          </a:bodyPr>
          <a:lstStyle/>
          <a:p>
            <a:pPr algn="just">
              <a:lnSpc>
                <a:spcPct val="150000"/>
              </a:lnSpc>
            </a:pPr>
            <a:r>
              <a:rPr lang="vi-VN" sz="3200" dirty="0"/>
              <a:t>Lúc đầu, bà nội thắc mắc “Cái chữ có làm no bụng không?”, nhưng khi mẹ A Phin giải thích cho bà, đi học sẽ giúp cho cháu bà khôn ra, hiểu biết và giỏi giang hơn thì bà đã đồng ý cho A Phin tới trường. </a:t>
            </a: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rPr>
                <a:t>Vì sao bà nội từ chỗ thắc mắc, đã đồng tình với mẹ A Phin, cho cậu bé đến trườn</a:t>
              </a:r>
              <a:r>
                <a:rPr lang="en-GB" sz="3200" b="1" i="1" dirty="0">
                  <a:solidFill>
                    <a:schemeClr val="accent4"/>
                  </a:solidFill>
                </a:rPr>
                <a:t>g?</a:t>
              </a:r>
              <a:endParaRPr lang="vi-VN" sz="3200" b="1" i="1" dirty="0">
                <a:solidFill>
                  <a:schemeClr val="accent4"/>
                </a:solidFill>
              </a:endParaRP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3"/>
            <a:stretch>
              <a:fillRect/>
            </a:stretch>
          </p:blipFill>
          <p:spPr>
            <a:xfrm rot="626717">
              <a:off x="194088" y="2737865"/>
              <a:ext cx="814335" cy="1051849"/>
            </a:xfrm>
            <a:prstGeom prst="rect">
              <a:avLst/>
            </a:prstGeom>
          </p:spPr>
        </p:pic>
      </p:grpSp>
    </p:spTree>
    <p:extLst>
      <p:ext uri="{BB962C8B-B14F-4D97-AF65-F5344CB8AC3E}">
        <p14:creationId xmlns:p14="http://schemas.microsoft.com/office/powerpoint/2010/main" val="2755882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14F70A6-7FAF-1954-B55A-49649AAF8060}"/>
              </a:ext>
            </a:extLst>
          </p:cNvPr>
          <p:cNvSpPr txBox="1"/>
          <p:nvPr/>
        </p:nvSpPr>
        <p:spPr>
          <a:xfrm>
            <a:off x="2654046" y="1353312"/>
            <a:ext cx="7514082" cy="1997213"/>
          </a:xfrm>
          <a:prstGeom prst="rect">
            <a:avLst/>
          </a:prstGeom>
          <a:noFill/>
        </p:spPr>
        <p:txBody>
          <a:bodyPr wrap="square">
            <a:spAutoFit/>
          </a:bodyPr>
          <a:lstStyle/>
          <a:p>
            <a:pPr algn="ctr">
              <a:lnSpc>
                <a:spcPct val="150000"/>
              </a:lnSpc>
            </a:pPr>
            <a:r>
              <a:rPr lang="en-GB" sz="4400" dirty="0">
                <a:latin typeface="#9Slide03 BoosterNextFYBlack" panose="02000A03000000020004" pitchFamily="2" charset="-93"/>
              </a:rPr>
              <a:t>Đ</a:t>
            </a:r>
            <a:r>
              <a:rPr lang="vi-VN" sz="4400" dirty="0">
                <a:latin typeface="#9Slide03 BoosterNextFYBlack" panose="02000A03000000020004" pitchFamily="2" charset="-93"/>
              </a:rPr>
              <a:t>ọc thuộc lòng một khổ thơ trong bài </a:t>
            </a:r>
            <a:r>
              <a:rPr lang="vi-VN" sz="4400" dirty="0">
                <a:solidFill>
                  <a:schemeClr val="accent2"/>
                </a:solidFill>
                <a:latin typeface="#9Slide03 BoosterNextFYBlack" panose="02000A03000000020004" pitchFamily="2" charset="-93"/>
              </a:rPr>
              <a:t>Khi bé Hoa ra đời</a:t>
            </a:r>
          </a:p>
        </p:txBody>
      </p:sp>
    </p:spTree>
    <p:extLst>
      <p:ext uri="{BB962C8B-B14F-4D97-AF65-F5344CB8AC3E}">
        <p14:creationId xmlns:p14="http://schemas.microsoft.com/office/powerpoint/2010/main" val="2175633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155351" y="85314"/>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172390" cy="769441"/>
            </a:xfrm>
            <a:prstGeom prst="rect">
              <a:avLst/>
            </a:prstGeom>
            <a:noFill/>
          </p:spPr>
          <p:txBody>
            <a:bodyPr wrap="none" rtlCol="0">
              <a:spAutoFit/>
            </a:bodyPr>
            <a:lstStyle/>
            <a:p>
              <a:r>
                <a:rPr lang="en-GB" sz="4400" dirty="0" err="1">
                  <a:latin typeface="iCiel Nabila" pitchFamily="2" charset="-93"/>
                </a:rPr>
                <a:t>Câu</a:t>
              </a:r>
              <a:r>
                <a:rPr lang="en-GB" sz="4400" dirty="0">
                  <a:latin typeface="iCiel Nabila" pitchFamily="2" charset="-93"/>
                </a:rPr>
                <a:t> </a:t>
              </a:r>
              <a:r>
                <a:rPr lang="en-GB" sz="4400" dirty="0" err="1">
                  <a:latin typeface="iCiel Nabila" pitchFamily="2" charset="-93"/>
                </a:rPr>
                <a:t>hỏi</a:t>
              </a:r>
              <a:endParaRPr lang="vi-VN" sz="4400" dirty="0">
                <a:latin typeface="iCiel Nabila" pitchFamily="2" charset="-93"/>
              </a:endParaRPr>
            </a:p>
          </p:txBody>
        </p:sp>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3046988"/>
          </a:xfrm>
          <a:prstGeom prst="rect">
            <a:avLst/>
          </a:prstGeom>
          <a:noFill/>
        </p:spPr>
        <p:txBody>
          <a:bodyPr wrap="square">
            <a:spAutoFit/>
          </a:bodyPr>
          <a:lstStyle/>
          <a:p>
            <a:pPr algn="just"/>
            <a:r>
              <a:rPr lang="vi-VN" sz="3200" dirty="0"/>
              <a:t>Trong câu chuyện, vì hoàn cảnh đất nước có chiến tranh, các bạn nhỏ gặp nhiều thiệt thòi, đặc biệt là trẻ em ở miền núi. Bạn A Phin phải xa bố, 9 tuổi mới được đến trường. Ngày nay, đất nước </a:t>
            </a:r>
            <a:r>
              <a:rPr lang="vi-VN" sz="3200" dirty="0" err="1"/>
              <a:t>hoà</a:t>
            </a:r>
            <a:r>
              <a:rPr lang="vi-VN" sz="3200" dirty="0"/>
              <a:t> bình, các bạn nhỏ được chăm sóc, giáo dục tốt hơn. Hầu hết các bạn nhỏ được sống cùng cha mẹ và 6 tuổi đều đã được đi học lớp 1.</a:t>
            </a:r>
          </a:p>
        </p:txBody>
      </p:sp>
      <p:grpSp>
        <p:nvGrpSpPr>
          <p:cNvPr id="9" name="Group 8">
            <a:extLst>
              <a:ext uri="{FF2B5EF4-FFF2-40B4-BE49-F238E27FC236}">
                <a16:creationId xmlns:a16="http://schemas.microsoft.com/office/drawing/2014/main" id="{379C4D32-8C8C-FDE8-528D-4899F7569440}"/>
              </a:ext>
            </a:extLst>
          </p:cNvPr>
          <p:cNvGrpSpPr/>
          <p:nvPr/>
        </p:nvGrpSpPr>
        <p:grpSpPr>
          <a:xfrm>
            <a:off x="621527" y="1536153"/>
            <a:ext cx="10696389" cy="1320729"/>
            <a:chOff x="483630" y="4229681"/>
            <a:chExt cx="10696389" cy="1320729"/>
          </a:xfrm>
        </p:grpSpPr>
        <p:sp>
          <p:nvSpPr>
            <p:cNvPr id="10" name="Rectangle: Rounded Corners 9">
              <a:extLst>
                <a:ext uri="{FF2B5EF4-FFF2-40B4-BE49-F238E27FC236}">
                  <a16:creationId xmlns:a16="http://schemas.microsoft.com/office/drawing/2014/main" id="{B61A17BE-D9FD-97D3-5CE9-8DD6F64E12A7}"/>
                </a:ext>
              </a:extLst>
            </p:cNvPr>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3">
                      <a:lumMod val="60000"/>
                      <a:lumOff val="40000"/>
                    </a:schemeClr>
                  </a:solidFill>
                </a:rPr>
                <a:t>Việc đi học của trẻ em ngày nay có gì khác với A Phin trong câu chuyện</a:t>
              </a:r>
            </a:p>
          </p:txBody>
        </p:sp>
        <p:pic>
          <p:nvPicPr>
            <p:cNvPr id="11" name="Picture 10">
              <a:extLst>
                <a:ext uri="{FF2B5EF4-FFF2-40B4-BE49-F238E27FC236}">
                  <a16:creationId xmlns:a16="http://schemas.microsoft.com/office/drawing/2014/main" id="{C5544A5D-455A-5ADC-9A0A-519F92D0A453}"/>
                </a:ext>
              </a:extLst>
            </p:cNvPr>
            <p:cNvPicPr>
              <a:picLocks noChangeAspect="1"/>
            </p:cNvPicPr>
            <p:nvPr/>
          </p:nvPicPr>
          <p:blipFill>
            <a:blip r:embed="rId3"/>
            <a:stretch>
              <a:fillRect/>
            </a:stretch>
          </p:blipFill>
          <p:spPr>
            <a:xfrm rot="667403">
              <a:off x="483630" y="4229681"/>
              <a:ext cx="857147" cy="1148464"/>
            </a:xfrm>
            <a:prstGeom prst="rect">
              <a:avLst/>
            </a:prstGeom>
          </p:spPr>
        </p:pic>
      </p:grpSp>
    </p:spTree>
    <p:extLst>
      <p:ext uri="{BB962C8B-B14F-4D97-AF65-F5344CB8AC3E}">
        <p14:creationId xmlns:p14="http://schemas.microsoft.com/office/powerpoint/2010/main" val="2853316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155351" y="85314"/>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172390" cy="769441"/>
            </a:xfrm>
            <a:prstGeom prst="rect">
              <a:avLst/>
            </a:prstGeom>
            <a:noFill/>
          </p:spPr>
          <p:txBody>
            <a:bodyPr wrap="none" rtlCol="0">
              <a:spAutoFit/>
            </a:bodyPr>
            <a:lstStyle/>
            <a:p>
              <a:r>
                <a:rPr lang="en-GB" sz="4400" dirty="0" err="1">
                  <a:latin typeface="iCiel Nabila" pitchFamily="2" charset="-93"/>
                </a:rPr>
                <a:t>Câu</a:t>
              </a:r>
              <a:r>
                <a:rPr lang="en-GB" sz="4400" dirty="0">
                  <a:latin typeface="iCiel Nabila" pitchFamily="2" charset="-93"/>
                </a:rPr>
                <a:t> </a:t>
              </a:r>
              <a:r>
                <a:rPr lang="en-GB" sz="4400" dirty="0" err="1">
                  <a:latin typeface="iCiel Nabila" pitchFamily="2" charset="-93"/>
                </a:rPr>
                <a:t>hỏi</a:t>
              </a:r>
              <a:endParaRPr lang="vi-VN" sz="4400" dirty="0">
                <a:latin typeface="iCiel Nabila" pitchFamily="2" charset="-93"/>
              </a:endParaRPr>
            </a:p>
          </p:txBody>
        </p:sp>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3046988"/>
          </a:xfrm>
          <a:prstGeom prst="rect">
            <a:avLst/>
          </a:prstGeom>
          <a:noFill/>
        </p:spPr>
        <p:txBody>
          <a:bodyPr wrap="square">
            <a:spAutoFit/>
          </a:bodyPr>
          <a:lstStyle/>
          <a:p>
            <a:pPr algn="just"/>
            <a:r>
              <a:rPr lang="en-GB" sz="3200" dirty="0" err="1"/>
              <a:t>Ví</a:t>
            </a:r>
            <a:r>
              <a:rPr lang="en-GB" sz="3200" dirty="0"/>
              <a:t> </a:t>
            </a:r>
            <a:r>
              <a:rPr lang="en-GB" sz="3200" dirty="0" err="1"/>
              <a:t>dụ</a:t>
            </a:r>
            <a:r>
              <a:rPr lang="en-GB" sz="3200" dirty="0"/>
              <a:t>: </a:t>
            </a:r>
            <a:r>
              <a:rPr lang="vi-VN" sz="3200" dirty="0"/>
              <a:t>Em thích cách nói của người dân tộc thiểu số: Khi mẹ sinh tôi được sáu mùa lúa (tôi lên 6); em còn ngồi trong bụng mẹ (em còn nằm trong bụng mẹ); bố dặn cho cây uống nước (tưới cây);... / Chi tiết bà nội nhầm hình ảnh trên tem thư là hình ảnh con trai bà “béo trắng ra” khiến câu chuyện vui hơn. / ...</a:t>
            </a:r>
          </a:p>
        </p:txBody>
      </p:sp>
      <p:grpSp>
        <p:nvGrpSpPr>
          <p:cNvPr id="4" name="Group 3">
            <a:extLst>
              <a:ext uri="{FF2B5EF4-FFF2-40B4-BE49-F238E27FC236}">
                <a16:creationId xmlns:a16="http://schemas.microsoft.com/office/drawing/2014/main" id="{4C8279E7-B919-D2B0-37CF-CAB48427DD5F}"/>
              </a:ext>
            </a:extLst>
          </p:cNvPr>
          <p:cNvGrpSpPr/>
          <p:nvPr/>
        </p:nvGrpSpPr>
        <p:grpSpPr>
          <a:xfrm>
            <a:off x="530352" y="1524485"/>
            <a:ext cx="10797462" cy="1374259"/>
            <a:chOff x="194873" y="5205460"/>
            <a:chExt cx="10797462" cy="1374259"/>
          </a:xfrm>
        </p:grpSpPr>
        <p:sp>
          <p:nvSpPr>
            <p:cNvPr id="6" name="Rectangle: Rounded Corners 5">
              <a:extLst>
                <a:ext uri="{FF2B5EF4-FFF2-40B4-BE49-F238E27FC236}">
                  <a16:creationId xmlns:a16="http://schemas.microsoft.com/office/drawing/2014/main" id="{9E468EFE-1EFD-6E04-5A34-18D2B65CCC88}"/>
                </a:ext>
              </a:extLst>
            </p:cNvPr>
            <p:cNvSpPr/>
            <p:nvPr/>
          </p:nvSpPr>
          <p:spPr>
            <a:xfrm>
              <a:off x="849443" y="5592168"/>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a:solidFill>
                    <a:schemeClr val="accent5">
                      <a:lumMod val="75000"/>
                    </a:schemeClr>
                  </a:solidFill>
                </a:rPr>
                <a:t>Em thích những chi tiết nào trong chuyện? Vì sao</a:t>
              </a:r>
              <a:endParaRPr lang="vi-VN" sz="3200" b="1" i="1" dirty="0">
                <a:solidFill>
                  <a:schemeClr val="accent5">
                    <a:lumMod val="75000"/>
                  </a:schemeClr>
                </a:solidFill>
              </a:endParaRPr>
            </a:p>
          </p:txBody>
        </p:sp>
        <p:pic>
          <p:nvPicPr>
            <p:cNvPr id="7" name="Picture 6">
              <a:extLst>
                <a:ext uri="{FF2B5EF4-FFF2-40B4-BE49-F238E27FC236}">
                  <a16:creationId xmlns:a16="http://schemas.microsoft.com/office/drawing/2014/main" id="{AF03B351-A446-57EA-2378-BCFD5139C00F}"/>
                </a:ext>
              </a:extLst>
            </p:cNvPr>
            <p:cNvPicPr>
              <a:picLocks noChangeAspect="1"/>
            </p:cNvPicPr>
            <p:nvPr/>
          </p:nvPicPr>
          <p:blipFill>
            <a:blip r:embed="rId3"/>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2282805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3447191" y="1338042"/>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650084" cy="769441"/>
            </a:xfrm>
            <a:prstGeom prst="rect">
              <a:avLst/>
            </a:prstGeom>
            <a:noFill/>
          </p:spPr>
          <p:txBody>
            <a:bodyPr wrap="none" rtlCol="0">
              <a:spAutoFit/>
            </a:bodyPr>
            <a:lstStyle/>
            <a:p>
              <a:r>
                <a:rPr lang="en-GB" sz="4400" dirty="0" err="1">
                  <a:latin typeface="iCiel Nabila" pitchFamily="2" charset="-93"/>
                </a:rPr>
                <a:t>Nội</a:t>
              </a:r>
              <a:r>
                <a:rPr lang="en-GB" sz="4400" dirty="0">
                  <a:latin typeface="iCiel Nabila" pitchFamily="2" charset="-93"/>
                </a:rPr>
                <a:t> dung</a:t>
              </a:r>
              <a:endParaRPr lang="vi-VN" sz="4400" dirty="0">
                <a:latin typeface="iCiel Nabila" pitchFamily="2" charset="-93"/>
              </a:endParaRPr>
            </a:p>
          </p:txBody>
        </p:sp>
      </p:grpSp>
      <p:sp>
        <p:nvSpPr>
          <p:cNvPr id="10" name="TextBox 9">
            <a:extLst>
              <a:ext uri="{FF2B5EF4-FFF2-40B4-BE49-F238E27FC236}">
                <a16:creationId xmlns:a16="http://schemas.microsoft.com/office/drawing/2014/main" id="{D6AF1F7A-9F7F-F6DD-B188-6BDF2376C905}"/>
              </a:ext>
            </a:extLst>
          </p:cNvPr>
          <p:cNvSpPr txBox="1"/>
          <p:nvPr/>
        </p:nvSpPr>
        <p:spPr>
          <a:xfrm>
            <a:off x="1060704" y="2884812"/>
            <a:ext cx="9619488" cy="3330464"/>
          </a:xfrm>
          <a:prstGeom prst="rect">
            <a:avLst/>
          </a:prstGeom>
          <a:noFill/>
        </p:spPr>
        <p:txBody>
          <a:bodyPr wrap="square">
            <a:spAutoFit/>
          </a:bodyPr>
          <a:lstStyle/>
          <a:p>
            <a:pPr indent="180340" algn="ctr">
              <a:lnSpc>
                <a:spcPct val="150000"/>
              </a:lnSpc>
            </a:pP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Trong hoàn cảnh khó khăn chung của cả đất nước, bạn nhỏ vẫn được gia đình tạo điều kiện để đến trường học chữ.</a:t>
            </a:r>
            <a:r>
              <a:rPr lang="vi-VN" sz="3600" spc="-15"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Việc học chữ của bạn nhỏ đem lại niềm vui cho cả bạn và gia đình.</a:t>
            </a:r>
            <a:endParaRPr lang="vi-VN" sz="3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27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BAF3D7-E76C-7ABA-68D4-BE357933930D}"/>
              </a:ext>
            </a:extLst>
          </p:cNvPr>
          <p:cNvSpPr txBox="1"/>
          <p:nvPr/>
        </p:nvSpPr>
        <p:spPr>
          <a:xfrm>
            <a:off x="6163056" y="2779776"/>
            <a:ext cx="311816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Hoạt</a:t>
            </a:r>
            <a:r>
              <a:rPr kumimoji="0" lang="en-GB" sz="4800" b="0" i="0" u="none" strike="noStrike" kern="1200" cap="none" spc="0" normalizeH="0" baseline="0" noProof="0" dirty="0">
                <a:ln>
                  <a:noFill/>
                </a:ln>
                <a:solidFill>
                  <a:srgbClr val="E97132"/>
                </a:solidFill>
                <a:effectLst/>
                <a:uLnTx/>
                <a:uFillTx/>
                <a:latin typeface="iCiel Nabila" pitchFamily="2" charset="-93"/>
                <a:ea typeface="+mn-ea"/>
                <a:cs typeface="+mn-cs"/>
              </a:rPr>
              <a:t> </a:t>
            </a: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động</a:t>
            </a:r>
            <a:endParaRPr kumimoji="0" lang="vi-VN" sz="4800" b="0" i="0" u="none" strike="noStrike" kern="1200" cap="none" spc="0" normalizeH="0" baseline="0" noProof="0" dirty="0">
              <a:ln>
                <a:noFill/>
              </a:ln>
              <a:solidFill>
                <a:srgbClr val="E97132"/>
              </a:solidFill>
              <a:effectLst/>
              <a:uLnTx/>
              <a:uFillTx/>
              <a:latin typeface="iCiel Nabila" pitchFamily="2" charset="-93"/>
              <a:ea typeface="+mn-ea"/>
              <a:cs typeface="+mn-cs"/>
            </a:endParaRPr>
          </a:p>
        </p:txBody>
      </p:sp>
      <p:sp>
        <p:nvSpPr>
          <p:cNvPr id="7" name="TextBox 6">
            <a:extLst>
              <a:ext uri="{FF2B5EF4-FFF2-40B4-BE49-F238E27FC236}">
                <a16:creationId xmlns:a16="http://schemas.microsoft.com/office/drawing/2014/main" id="{7CC9E5B5-5F6E-E919-4807-FF6F09903BE3}"/>
              </a:ext>
            </a:extLst>
          </p:cNvPr>
          <p:cNvSpPr txBox="1"/>
          <p:nvPr/>
        </p:nvSpPr>
        <p:spPr>
          <a:xfrm>
            <a:off x="5431536" y="3610773"/>
            <a:ext cx="49194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Luyện</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đọc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nâng</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cao</a:t>
            </a:r>
            <a:endParaRPr kumimoji="0" lang="vi-VN"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2426133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AF1F7A-9F7F-F6DD-B188-6BDF2376C905}"/>
              </a:ext>
            </a:extLst>
          </p:cNvPr>
          <p:cNvSpPr txBox="1"/>
          <p:nvPr/>
        </p:nvSpPr>
        <p:spPr>
          <a:xfrm>
            <a:off x="1069848" y="2500764"/>
            <a:ext cx="9619488" cy="4046429"/>
          </a:xfrm>
          <a:prstGeom prst="rect">
            <a:avLst/>
          </a:prstGeom>
          <a:noFill/>
        </p:spPr>
        <p:txBody>
          <a:bodyPr wrap="square">
            <a:spAutoFit/>
          </a:bodyPr>
          <a:lstStyle/>
          <a:p>
            <a:pPr indent="180340" algn="ctr">
              <a:lnSpc>
                <a:spcPct val="150000"/>
              </a:lnSpc>
            </a:pPr>
            <a:r>
              <a:rPr lang="vi-VN" sz="4400" dirty="0">
                <a:effectLst/>
                <a:latin typeface="Calibri" panose="020F0502020204030204" pitchFamily="34" charset="0"/>
                <a:ea typeface="Calibri" panose="020F0502020204030204" pitchFamily="34" charset="0"/>
                <a:cs typeface="Calibri" panose="020F0502020204030204" pitchFamily="34" charset="0"/>
              </a:rPr>
              <a:t> </a:t>
            </a:r>
            <a:r>
              <a:rPr lang="vi-VN" sz="4400" i="1" dirty="0">
                <a:effectLst/>
                <a:latin typeface="Calibri" panose="020F0502020204030204" pitchFamily="34" charset="0"/>
                <a:ea typeface="Calibri" panose="020F0502020204030204" pitchFamily="34" charset="0"/>
                <a:cs typeface="Calibri" panose="020F0502020204030204" pitchFamily="34" charset="0"/>
              </a:rPr>
              <a:t>Được đi học, / tôi </a:t>
            </a:r>
            <a:r>
              <a:rPr lang="vi-VN" sz="4400" b="1" i="1" dirty="0">
                <a:effectLst/>
                <a:latin typeface="Calibri" panose="020F0502020204030204" pitchFamily="34" charset="0"/>
                <a:ea typeface="Calibri" panose="020F0502020204030204" pitchFamily="34" charset="0"/>
                <a:cs typeface="Calibri" panose="020F0502020204030204" pitchFamily="34" charset="0"/>
              </a:rPr>
              <a:t>đã biết </a:t>
            </a:r>
            <a:r>
              <a:rPr lang="vi-VN" sz="4400" i="1" dirty="0">
                <a:effectLst/>
                <a:latin typeface="Calibri" panose="020F0502020204030204" pitchFamily="34" charset="0"/>
                <a:ea typeface="Calibri" panose="020F0502020204030204" pitchFamily="34" charset="0"/>
                <a:cs typeface="Calibri" panose="020F0502020204030204" pitchFamily="34" charset="0"/>
              </a:rPr>
              <a:t>dùng cái chữ / kể chuyện ở nhà để bố nghe. // Nhưng cái chữ </a:t>
            </a:r>
            <a:r>
              <a:rPr lang="vi-VN" sz="4400" b="1" i="1" dirty="0">
                <a:effectLst/>
                <a:latin typeface="Calibri" panose="020F0502020204030204" pitchFamily="34" charset="0"/>
                <a:ea typeface="Calibri" panose="020F0502020204030204" pitchFamily="34" charset="0"/>
                <a:cs typeface="Calibri" panose="020F0502020204030204" pitchFamily="34" charset="0"/>
              </a:rPr>
              <a:t>chất cao </a:t>
            </a:r>
            <a:r>
              <a:rPr lang="vi-VN" sz="4400" i="1" dirty="0">
                <a:effectLst/>
                <a:latin typeface="Calibri" panose="020F0502020204030204" pitchFamily="34" charset="0"/>
                <a:ea typeface="Calibri" panose="020F0502020204030204" pitchFamily="34" charset="0"/>
                <a:cs typeface="Calibri" panose="020F0502020204030204" pitchFamily="34" charset="0"/>
              </a:rPr>
              <a:t>trong vở / mà </a:t>
            </a:r>
            <a:r>
              <a:rPr lang="vi-VN" sz="4400" b="1" i="1" dirty="0">
                <a:effectLst/>
                <a:latin typeface="Calibri" panose="020F0502020204030204" pitchFamily="34" charset="0"/>
                <a:ea typeface="Calibri" panose="020F0502020204030204" pitchFamily="34" charset="0"/>
                <a:cs typeface="Calibri" panose="020F0502020204030204" pitchFamily="34" charset="0"/>
              </a:rPr>
              <a:t>không biết </a:t>
            </a:r>
            <a:r>
              <a:rPr lang="vi-VN" sz="4400" i="1" dirty="0">
                <a:effectLst/>
                <a:latin typeface="Calibri" panose="020F0502020204030204" pitchFamily="34" charset="0"/>
                <a:ea typeface="Calibri" panose="020F0502020204030204" pitchFamily="34" charset="0"/>
                <a:cs typeface="Calibri" panose="020F0502020204030204" pitchFamily="34" charset="0"/>
              </a:rPr>
              <a:t>bố ở đâu / để </a:t>
            </a:r>
            <a:r>
              <a:rPr lang="vi-VN" sz="4400" b="1" i="1" dirty="0">
                <a:effectLst/>
                <a:latin typeface="Calibri" panose="020F0502020204030204" pitchFamily="34" charset="0"/>
                <a:ea typeface="Calibri" panose="020F0502020204030204" pitchFamily="34" charset="0"/>
                <a:cs typeface="Calibri" panose="020F0502020204030204" pitchFamily="34" charset="0"/>
              </a:rPr>
              <a:t>gửi </a:t>
            </a:r>
            <a:r>
              <a:rPr lang="vi-VN" sz="4400" i="1" dirty="0">
                <a:effectLst/>
                <a:latin typeface="Calibri" panose="020F0502020204030204" pitchFamily="34" charset="0"/>
                <a:ea typeface="Calibri" panose="020F0502020204030204" pitchFamily="34" charset="0"/>
                <a:cs typeface="Calibri" panose="020F0502020204030204" pitchFamily="34" charset="0"/>
              </a:rPr>
              <a:t>đi.</a:t>
            </a:r>
            <a:r>
              <a:rPr lang="vi-VN" sz="4400" dirty="0">
                <a:effectLst/>
                <a:latin typeface="Calibri" panose="020F0502020204030204" pitchFamily="34" charset="0"/>
                <a:ea typeface="Calibri" panose="020F0502020204030204" pitchFamily="34" charset="0"/>
                <a:cs typeface="Calibri" panose="020F0502020204030204" pitchFamily="34" charset="0"/>
              </a:rPr>
              <a:t> </a:t>
            </a:r>
          </a:p>
        </p:txBody>
      </p:sp>
      <p:grpSp>
        <p:nvGrpSpPr>
          <p:cNvPr id="6" name="Group 5">
            <a:extLst>
              <a:ext uri="{FF2B5EF4-FFF2-40B4-BE49-F238E27FC236}">
                <a16:creationId xmlns:a16="http://schemas.microsoft.com/office/drawing/2014/main" id="{3AE2C1F5-B447-6FC2-15F2-E2710AED27EB}"/>
              </a:ext>
            </a:extLst>
          </p:cNvPr>
          <p:cNvGrpSpPr/>
          <p:nvPr/>
        </p:nvGrpSpPr>
        <p:grpSpPr>
          <a:xfrm>
            <a:off x="7669052" y="64008"/>
            <a:ext cx="4273011" cy="2942770"/>
            <a:chOff x="7669052" y="64008"/>
            <a:chExt cx="4273011" cy="2942770"/>
          </a:xfrm>
        </p:grpSpPr>
        <p:sp>
          <p:nvSpPr>
            <p:cNvPr id="4" name="Freeform 17">
              <a:extLst>
                <a:ext uri="{FF2B5EF4-FFF2-40B4-BE49-F238E27FC236}">
                  <a16:creationId xmlns:a16="http://schemas.microsoft.com/office/drawing/2014/main" id="{C3719F9F-90CF-FE08-D60C-A6E61084CEDE}"/>
                </a:ext>
              </a:extLst>
            </p:cNvPr>
            <p:cNvSpPr/>
            <p:nvPr/>
          </p:nvSpPr>
          <p:spPr>
            <a:xfrm>
              <a:off x="7669052" y="64008"/>
              <a:ext cx="4273011" cy="2942770"/>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0FE7FBC-725A-7412-1F94-FDD3092AA867}"/>
                </a:ext>
              </a:extLst>
            </p:cNvPr>
            <p:cNvSpPr txBox="1"/>
            <p:nvPr/>
          </p:nvSpPr>
          <p:spPr>
            <a:xfrm>
              <a:off x="7796163" y="620667"/>
              <a:ext cx="4018788" cy="1323439"/>
            </a:xfrm>
            <a:prstGeom prst="rect">
              <a:avLst/>
            </a:prstGeom>
            <a:noFill/>
          </p:spPr>
          <p:txBody>
            <a:bodyPr wrap="square" rtlCol="0">
              <a:spAutoFit/>
            </a:bodyPr>
            <a:lstStyle/>
            <a:p>
              <a:pPr algn="ct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Chú</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ý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cách</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ngắt</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nghỉ</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câu</a:t>
              </a:r>
              <a:endParaRPr lang="vi-VN" sz="4000" dirty="0">
                <a:solidFill>
                  <a:schemeClr val="bg1"/>
                </a:solidFill>
                <a:latin typeface="iCiel Pony" panose="02000000000000000000" pitchFamily="2" charset="-93"/>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49215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163B4019-E6C6-9F90-FB6C-1279DEC358CA}"/>
              </a:ext>
            </a:extLst>
          </p:cNvPr>
          <p:cNvGrpSpPr/>
          <p:nvPr/>
        </p:nvGrpSpPr>
        <p:grpSpPr>
          <a:xfrm>
            <a:off x="7430251" y="811055"/>
            <a:ext cx="4682213" cy="3609047"/>
            <a:chOff x="6913332" y="1022239"/>
            <a:chExt cx="4682213" cy="3609047"/>
          </a:xfrm>
        </p:grpSpPr>
        <p:sp>
          <p:nvSpPr>
            <p:cNvPr id="13" name="Freeform 10">
              <a:extLst>
                <a:ext uri="{FF2B5EF4-FFF2-40B4-BE49-F238E27FC236}">
                  <a16:creationId xmlns:a16="http://schemas.microsoft.com/office/drawing/2014/main" id="{DC1C6A98-4E69-8576-6A5F-2221831C2407}"/>
                </a:ext>
              </a:extLst>
            </p:cNvPr>
            <p:cNvSpPr/>
            <p:nvPr/>
          </p:nvSpPr>
          <p:spPr>
            <a:xfrm>
              <a:off x="6913332" y="1022239"/>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9683B6E2-4FAB-3827-6BC3-87C7FFA74EB3}"/>
                </a:ext>
              </a:extLst>
            </p:cNvPr>
            <p:cNvGrpSpPr/>
            <p:nvPr/>
          </p:nvGrpSpPr>
          <p:grpSpPr>
            <a:xfrm>
              <a:off x="7602667" y="1642234"/>
              <a:ext cx="3297017" cy="2338690"/>
              <a:chOff x="7602667" y="1642234"/>
              <a:chExt cx="3297017" cy="2338690"/>
            </a:xfrm>
          </p:grpSpPr>
          <p:sp>
            <p:nvSpPr>
              <p:cNvPr id="15" name="TextBox 14">
                <a:extLst>
                  <a:ext uri="{FF2B5EF4-FFF2-40B4-BE49-F238E27FC236}">
                    <a16:creationId xmlns:a16="http://schemas.microsoft.com/office/drawing/2014/main" id="{0983AB84-2CDA-923C-3314-873D5C424F07}"/>
                  </a:ext>
                </a:extLst>
              </p:cNvPr>
              <p:cNvSpPr txBox="1"/>
              <p:nvPr/>
            </p:nvSpPr>
            <p:spPr>
              <a:xfrm>
                <a:off x="7609191" y="1672600"/>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7E9B2918-6727-A003-11D9-B7DFE0F2A490}"/>
                  </a:ext>
                </a:extLst>
              </p:cNvPr>
              <p:cNvSpPr txBox="1"/>
              <p:nvPr/>
            </p:nvSpPr>
            <p:spPr>
              <a:xfrm>
                <a:off x="7602667" y="1642234"/>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6"/>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043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903056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CC9E5B5-5F6E-E919-4807-FF6F09903BE3}"/>
              </a:ext>
            </a:extLst>
          </p:cNvPr>
          <p:cNvSpPr txBox="1"/>
          <p:nvPr/>
        </p:nvSpPr>
        <p:spPr>
          <a:xfrm>
            <a:off x="5431536" y="3610773"/>
            <a:ext cx="49194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Chúc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em</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học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tốt</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a:t>
            </a:r>
            <a:endParaRPr kumimoji="0" lang="vi-VN"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379423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14F70A6-7FAF-1954-B55A-49649AAF8060}"/>
              </a:ext>
            </a:extLst>
          </p:cNvPr>
          <p:cNvSpPr txBox="1"/>
          <p:nvPr/>
        </p:nvSpPr>
        <p:spPr>
          <a:xfrm>
            <a:off x="413766" y="374904"/>
            <a:ext cx="7514082" cy="981551"/>
          </a:xfrm>
          <a:prstGeom prst="rect">
            <a:avLst/>
          </a:prstGeom>
          <a:noFill/>
        </p:spPr>
        <p:txBody>
          <a:bodyPr wrap="square">
            <a:spAutoFit/>
          </a:bodyPr>
          <a:lstStyle/>
          <a:p>
            <a:pPr algn="ctr">
              <a:lnSpc>
                <a:spcPct val="150000"/>
              </a:lnSpc>
            </a:pPr>
            <a:r>
              <a:rPr lang="en-GB" sz="4400" dirty="0" err="1">
                <a:solidFill>
                  <a:schemeClr val="accent2"/>
                </a:solidFill>
                <a:latin typeface="#9Slide03 BoosterNextFYBlack" panose="02000A03000000020004" pitchFamily="2" charset="-93"/>
              </a:rPr>
              <a:t>Trả</a:t>
            </a:r>
            <a:r>
              <a:rPr lang="en-GB" sz="4400" dirty="0">
                <a:solidFill>
                  <a:schemeClr val="accent2"/>
                </a:solidFill>
                <a:latin typeface="#9Slide03 BoosterNextFYBlack" panose="02000A03000000020004" pitchFamily="2" charset="-93"/>
              </a:rPr>
              <a:t> </a:t>
            </a:r>
            <a:r>
              <a:rPr lang="en-GB" sz="4400" dirty="0" err="1">
                <a:solidFill>
                  <a:schemeClr val="accent2"/>
                </a:solidFill>
                <a:latin typeface="#9Slide03 BoosterNextFYBlack" panose="02000A03000000020004" pitchFamily="2" charset="-93"/>
              </a:rPr>
              <a:t>lời</a:t>
            </a:r>
            <a:r>
              <a:rPr lang="en-GB" sz="4400" dirty="0">
                <a:solidFill>
                  <a:schemeClr val="accent2"/>
                </a:solidFill>
                <a:latin typeface="#9Slide03 BoosterNextFYBlack" panose="02000A03000000020004" pitchFamily="2" charset="-93"/>
              </a:rPr>
              <a:t> </a:t>
            </a:r>
            <a:r>
              <a:rPr lang="en-GB" sz="4400" dirty="0" err="1">
                <a:solidFill>
                  <a:schemeClr val="accent2"/>
                </a:solidFill>
                <a:latin typeface="#9Slide03 BoosterNextFYBlack" panose="02000A03000000020004" pitchFamily="2" charset="-93"/>
              </a:rPr>
              <a:t>câu</a:t>
            </a:r>
            <a:r>
              <a:rPr lang="en-GB" sz="4400" dirty="0">
                <a:solidFill>
                  <a:schemeClr val="accent2"/>
                </a:solidFill>
                <a:latin typeface="#9Slide03 BoosterNextFYBlack" panose="02000A03000000020004" pitchFamily="2" charset="-93"/>
              </a:rPr>
              <a:t> </a:t>
            </a:r>
            <a:r>
              <a:rPr lang="en-GB" sz="4400" dirty="0" err="1">
                <a:solidFill>
                  <a:schemeClr val="accent2"/>
                </a:solidFill>
                <a:latin typeface="#9Slide03 BoosterNextFYBlack" panose="02000A03000000020004" pitchFamily="2" charset="-93"/>
              </a:rPr>
              <a:t>hỏi</a:t>
            </a:r>
            <a:r>
              <a:rPr lang="en-GB" sz="4400" dirty="0">
                <a:solidFill>
                  <a:schemeClr val="accent2"/>
                </a:solidFill>
                <a:latin typeface="#9Slide03 BoosterNextFYBlack" panose="02000A03000000020004" pitchFamily="2" charset="-93"/>
              </a:rPr>
              <a:t>:</a:t>
            </a:r>
            <a:endParaRPr lang="vi-VN" sz="4400" dirty="0">
              <a:solidFill>
                <a:schemeClr val="accent2"/>
              </a:solidFill>
              <a:latin typeface="#9Slide03 BoosterNextFYBlack" panose="02000A03000000020004" pitchFamily="2" charset="-93"/>
            </a:endParaRPr>
          </a:p>
        </p:txBody>
      </p:sp>
      <p:sp>
        <p:nvSpPr>
          <p:cNvPr id="4" name="TextBox 3">
            <a:extLst>
              <a:ext uri="{FF2B5EF4-FFF2-40B4-BE49-F238E27FC236}">
                <a16:creationId xmlns:a16="http://schemas.microsoft.com/office/drawing/2014/main" id="{2B1F0518-44BC-3A00-20DA-62E18A49DE42}"/>
              </a:ext>
            </a:extLst>
          </p:cNvPr>
          <p:cNvSpPr txBox="1"/>
          <p:nvPr/>
        </p:nvSpPr>
        <p:spPr>
          <a:xfrm>
            <a:off x="2215134" y="1447895"/>
            <a:ext cx="7980426" cy="2123658"/>
          </a:xfrm>
          <a:prstGeom prst="rect">
            <a:avLst/>
          </a:prstGeom>
          <a:noFill/>
        </p:spPr>
        <p:txBody>
          <a:bodyPr wrap="square">
            <a:spAutoFit/>
          </a:bodyPr>
          <a:lstStyle/>
          <a:p>
            <a:r>
              <a:rPr lang="vi-VN" sz="4400" i="1" dirty="0">
                <a:latin typeface="Calibri" panose="020F0502020204030204" pitchFamily="34" charset="0"/>
                <a:ea typeface="Calibri" panose="020F0502020204030204" pitchFamily="34" charset="0"/>
                <a:cs typeface="Calibri" panose="020F0502020204030204" pitchFamily="34" charset="0"/>
              </a:rPr>
              <a:t>Nêu một hình ảnh mà mình thích trong khổ thơ và giải thích vì sao thích hình ảnh đó</a:t>
            </a:r>
          </a:p>
        </p:txBody>
      </p:sp>
    </p:spTree>
    <p:extLst>
      <p:ext uri="{BB962C8B-B14F-4D97-AF65-F5344CB8AC3E}">
        <p14:creationId xmlns:p14="http://schemas.microsoft.com/office/powerpoint/2010/main" val="99558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90CB-7AF6-8C69-F5D6-AFF608B0C485}"/>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7591DD09-8646-E113-5E2A-2682B322E715}"/>
              </a:ext>
            </a:extLst>
          </p:cNvPr>
          <p:cNvSpPr>
            <a:spLocks noGrp="1"/>
          </p:cNvSpPr>
          <p:nvPr>
            <p:ph type="subTitle" idx="1"/>
          </p:nvPr>
        </p:nvSpPr>
        <p:spPr/>
        <p:txBody>
          <a:bodyPr/>
          <a:lstStyle/>
          <a:p>
            <a:endParaRPr lang="vi-VN"/>
          </a:p>
        </p:txBody>
      </p:sp>
      <p:pic>
        <p:nvPicPr>
          <p:cNvPr id="5" name="Picture 4" descr="A page of a book with text&#10;&#10;Description automatically generated with medium confidence">
            <a:extLst>
              <a:ext uri="{FF2B5EF4-FFF2-40B4-BE49-F238E27FC236}">
                <a16:creationId xmlns:a16="http://schemas.microsoft.com/office/drawing/2014/main" id="{71C76807-3CC0-6F99-972F-6A3B03EEC08F}"/>
              </a:ext>
            </a:extLst>
          </p:cNvPr>
          <p:cNvPicPr>
            <a:picLocks noChangeAspect="1"/>
          </p:cNvPicPr>
          <p:nvPr/>
        </p:nvPicPr>
        <p:blipFill rotWithShape="1">
          <a:blip r:embed="rId2">
            <a:extLst>
              <a:ext uri="{28A0092B-C50C-407E-A947-70E740481C1C}">
                <a14:useLocalDpi xmlns:a14="http://schemas.microsoft.com/office/drawing/2010/main" val="0"/>
              </a:ext>
            </a:extLst>
          </a:blip>
          <a:srcRect l="14430" t="10665" r="16204" b="63705"/>
          <a:stretch/>
        </p:blipFill>
        <p:spPr>
          <a:xfrm>
            <a:off x="0" y="0"/>
            <a:ext cx="12262104" cy="6976872"/>
          </a:xfrm>
          <a:prstGeom prst="rect">
            <a:avLst/>
          </a:prstGeom>
        </p:spPr>
      </p:pic>
      <p:pic>
        <p:nvPicPr>
          <p:cNvPr id="6" name="Picture 5">
            <a:extLst>
              <a:ext uri="{FF2B5EF4-FFF2-40B4-BE49-F238E27FC236}">
                <a16:creationId xmlns:a16="http://schemas.microsoft.com/office/drawing/2014/main" id="{E2376DB5-C399-7FD4-4B63-8E7A611271BD}"/>
              </a:ext>
            </a:extLst>
          </p:cNvPr>
          <p:cNvPicPr>
            <a:picLocks noChangeAspect="1"/>
          </p:cNvPicPr>
          <p:nvPr/>
        </p:nvPicPr>
        <p:blipFill>
          <a:blip r:embed="rId3"/>
          <a:stretch>
            <a:fillRect/>
          </a:stretch>
        </p:blipFill>
        <p:spPr>
          <a:xfrm>
            <a:off x="563696" y="3854250"/>
            <a:ext cx="3416639" cy="1368625"/>
          </a:xfrm>
          <a:prstGeom prst="rect">
            <a:avLst/>
          </a:prstGeom>
        </p:spPr>
      </p:pic>
      <p:grpSp>
        <p:nvGrpSpPr>
          <p:cNvPr id="9" name="Group 8">
            <a:extLst>
              <a:ext uri="{FF2B5EF4-FFF2-40B4-BE49-F238E27FC236}">
                <a16:creationId xmlns:a16="http://schemas.microsoft.com/office/drawing/2014/main" id="{D29D0BAA-CF1F-B5CF-AEF7-5DF9F032AF36}"/>
              </a:ext>
            </a:extLst>
          </p:cNvPr>
          <p:cNvGrpSpPr/>
          <p:nvPr/>
        </p:nvGrpSpPr>
        <p:grpSpPr>
          <a:xfrm>
            <a:off x="1983895" y="4950807"/>
            <a:ext cx="7040880" cy="1569660"/>
            <a:chOff x="1983895" y="4950807"/>
            <a:chExt cx="7040880" cy="1569660"/>
          </a:xfrm>
        </p:grpSpPr>
        <p:sp>
          <p:nvSpPr>
            <p:cNvPr id="7" name="TextBox 6">
              <a:extLst>
                <a:ext uri="{FF2B5EF4-FFF2-40B4-BE49-F238E27FC236}">
                  <a16:creationId xmlns:a16="http://schemas.microsoft.com/office/drawing/2014/main" id="{229FFD02-6C5C-642A-76EC-3B855152889E}"/>
                </a:ext>
              </a:extLst>
            </p:cNvPr>
            <p:cNvSpPr txBox="1"/>
            <p:nvPr/>
          </p:nvSpPr>
          <p:spPr>
            <a:xfrm>
              <a:off x="1983895" y="4950807"/>
              <a:ext cx="7040880" cy="1569660"/>
            </a:xfrm>
            <a:prstGeom prst="rect">
              <a:avLst/>
            </a:prstGeom>
            <a:noFill/>
          </p:spPr>
          <p:txBody>
            <a:bodyPr wrap="square" rtlCol="0">
              <a:spAutoFit/>
            </a:bodyPr>
            <a:lstStyle/>
            <a:p>
              <a:r>
                <a:rPr lang="en-GB" sz="9600" dirty="0" err="1">
                  <a:ln w="317500">
                    <a:solidFill>
                      <a:schemeClr val="bg1"/>
                    </a:solidFill>
                  </a:ln>
                  <a:effectLst>
                    <a:outerShdw dist="38100" dir="8100000" algn="tr" rotWithShape="0">
                      <a:schemeClr val="accent4"/>
                    </a:outerShdw>
                  </a:effectLst>
                  <a:latin typeface="iCiel Nabila" pitchFamily="2" charset="-93"/>
                </a:rPr>
                <a:t>Tôi</a:t>
              </a:r>
              <a:r>
                <a:rPr lang="en-GB" sz="9600" dirty="0">
                  <a:ln w="317500">
                    <a:solidFill>
                      <a:schemeClr val="bg1"/>
                    </a:solidFill>
                  </a:ln>
                  <a:effectLst>
                    <a:outerShdw dist="38100" dir="8100000" algn="tr" rotWithShape="0">
                      <a:schemeClr val="accent4"/>
                    </a:outerShdw>
                  </a:effectLst>
                  <a:latin typeface="iCiel Nabila" pitchFamily="2" charset="-93"/>
                </a:rPr>
                <a:t> </a:t>
              </a:r>
              <a:r>
                <a:rPr lang="en-GB" sz="9600" dirty="0" err="1">
                  <a:ln w="317500">
                    <a:solidFill>
                      <a:schemeClr val="bg1"/>
                    </a:solidFill>
                  </a:ln>
                  <a:effectLst>
                    <a:outerShdw dist="38100" dir="8100000" algn="tr" rotWithShape="0">
                      <a:schemeClr val="accent4"/>
                    </a:outerShdw>
                  </a:effectLst>
                  <a:latin typeface="iCiel Nabila" pitchFamily="2" charset="-93"/>
                </a:rPr>
                <a:t>học</a:t>
              </a:r>
              <a:r>
                <a:rPr lang="en-GB" sz="9600" dirty="0">
                  <a:ln w="317500">
                    <a:solidFill>
                      <a:schemeClr val="bg1"/>
                    </a:solidFill>
                  </a:ln>
                  <a:effectLst>
                    <a:outerShdw dist="38100" dir="8100000" algn="tr" rotWithShape="0">
                      <a:schemeClr val="accent4"/>
                    </a:outerShdw>
                  </a:effectLst>
                  <a:latin typeface="iCiel Nabila" pitchFamily="2" charset="-93"/>
                </a:rPr>
                <a:t> </a:t>
              </a:r>
              <a:r>
                <a:rPr lang="en-GB" sz="9600" dirty="0" err="1">
                  <a:ln w="317500">
                    <a:solidFill>
                      <a:schemeClr val="bg1"/>
                    </a:solidFill>
                  </a:ln>
                  <a:effectLst>
                    <a:outerShdw dist="38100" dir="8100000" algn="tr" rotWithShape="0">
                      <a:schemeClr val="accent4"/>
                    </a:outerShdw>
                  </a:effectLst>
                  <a:latin typeface="iCiel Nabila" pitchFamily="2" charset="-93"/>
                </a:rPr>
                <a:t>chữ</a:t>
              </a:r>
              <a:endParaRPr lang="vi-VN" sz="9600" dirty="0">
                <a:ln w="317500">
                  <a:solidFill>
                    <a:schemeClr val="bg1"/>
                  </a:solidFill>
                </a:ln>
                <a:effectLst>
                  <a:outerShdw dist="38100" dir="8100000" algn="tr" rotWithShape="0">
                    <a:schemeClr val="accent4"/>
                  </a:outerShdw>
                </a:effectLst>
                <a:latin typeface="iCiel Nabila" pitchFamily="2" charset="-93"/>
              </a:endParaRPr>
            </a:p>
          </p:txBody>
        </p:sp>
        <p:sp>
          <p:nvSpPr>
            <p:cNvPr id="8" name="TextBox 7">
              <a:extLst>
                <a:ext uri="{FF2B5EF4-FFF2-40B4-BE49-F238E27FC236}">
                  <a16:creationId xmlns:a16="http://schemas.microsoft.com/office/drawing/2014/main" id="{7330E00F-C82E-46C6-31B3-A4E35CF77FB4}"/>
                </a:ext>
              </a:extLst>
            </p:cNvPr>
            <p:cNvSpPr txBox="1"/>
            <p:nvPr/>
          </p:nvSpPr>
          <p:spPr>
            <a:xfrm>
              <a:off x="1983895" y="4950807"/>
              <a:ext cx="7040880" cy="1569660"/>
            </a:xfrm>
            <a:prstGeom prst="rect">
              <a:avLst/>
            </a:prstGeom>
            <a:noFill/>
          </p:spPr>
          <p:txBody>
            <a:bodyPr wrap="square" rtlCol="0">
              <a:spAutoFit/>
            </a:bodyPr>
            <a:lstStyle/>
            <a:p>
              <a:r>
                <a:rPr lang="en-GB" sz="9600" dirty="0" err="1">
                  <a:solidFill>
                    <a:srgbClr val="00B0F0"/>
                  </a:solidFill>
                  <a:latin typeface="iCiel Nabila" pitchFamily="2" charset="-93"/>
                </a:rPr>
                <a:t>Tôi</a:t>
              </a:r>
              <a:r>
                <a:rPr lang="en-GB" sz="9600" dirty="0">
                  <a:solidFill>
                    <a:srgbClr val="00B0F0"/>
                  </a:solidFill>
                  <a:latin typeface="iCiel Nabila" pitchFamily="2" charset="-93"/>
                </a:rPr>
                <a:t> </a:t>
              </a:r>
              <a:r>
                <a:rPr lang="en-GB" sz="9600" dirty="0" err="1">
                  <a:solidFill>
                    <a:srgbClr val="00B0F0"/>
                  </a:solidFill>
                  <a:latin typeface="iCiel Nabila" pitchFamily="2" charset="-93"/>
                </a:rPr>
                <a:t>học</a:t>
              </a:r>
              <a:r>
                <a:rPr lang="en-GB" sz="9600" dirty="0">
                  <a:solidFill>
                    <a:srgbClr val="00B0F0"/>
                  </a:solidFill>
                  <a:latin typeface="iCiel Nabila" pitchFamily="2" charset="-93"/>
                </a:rPr>
                <a:t> </a:t>
              </a:r>
              <a:r>
                <a:rPr lang="en-GB" sz="9600" dirty="0" err="1">
                  <a:solidFill>
                    <a:srgbClr val="00B0F0"/>
                  </a:solidFill>
                  <a:latin typeface="iCiel Nabila" pitchFamily="2" charset="-93"/>
                </a:rPr>
                <a:t>chữ</a:t>
              </a:r>
              <a:endParaRPr lang="vi-VN" sz="9600" dirty="0">
                <a:solidFill>
                  <a:srgbClr val="00B0F0"/>
                </a:solidFill>
                <a:latin typeface="iCiel Nabila" pitchFamily="2" charset="-93"/>
              </a:endParaRPr>
            </a:p>
          </p:txBody>
        </p:sp>
      </p:grpSp>
    </p:spTree>
    <p:extLst>
      <p:ext uri="{BB962C8B-B14F-4D97-AF65-F5344CB8AC3E}">
        <p14:creationId xmlns:p14="http://schemas.microsoft.com/office/powerpoint/2010/main" val="2957395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55E953E-3DF6-F3EF-C3F9-DF0296E2837F}"/>
              </a:ext>
            </a:extLst>
          </p:cNvPr>
          <p:cNvSpPr txBox="1"/>
          <p:nvPr/>
        </p:nvSpPr>
        <p:spPr>
          <a:xfrm>
            <a:off x="3214442" y="1453896"/>
            <a:ext cx="5763116" cy="2123658"/>
          </a:xfrm>
          <a:prstGeom prst="rect">
            <a:avLst/>
          </a:prstGeom>
          <a:noFill/>
        </p:spPr>
        <p:txBody>
          <a:bodyPr wrap="none" rtlCol="0">
            <a:spAutoFit/>
          </a:bodyPr>
          <a:lstStyle/>
          <a:p>
            <a:pPr algn="ctr"/>
            <a:r>
              <a:rPr lang="en-GB" sz="6600" dirty="0">
                <a:solidFill>
                  <a:schemeClr val="accent2"/>
                </a:solidFill>
                <a:latin typeface="iCiel Pony" panose="02000000000000000000" pitchFamily="2" charset="-93"/>
              </a:rPr>
              <a:t>KHÁM PHÁ </a:t>
            </a:r>
          </a:p>
          <a:p>
            <a:pPr algn="ctr"/>
            <a:r>
              <a:rPr lang="en-GB" sz="6600" dirty="0">
                <a:solidFill>
                  <a:schemeClr val="accent2"/>
                </a:solidFill>
                <a:latin typeface="iCiel Pony" panose="02000000000000000000" pitchFamily="2" charset="-93"/>
              </a:rPr>
              <a:t>VÀ LUYỆN TẬP</a:t>
            </a:r>
            <a:endParaRPr lang="vi-VN" sz="6600" dirty="0">
              <a:solidFill>
                <a:schemeClr val="accent2"/>
              </a:solidFill>
              <a:latin typeface="iCiel Pony" panose="02000000000000000000" pitchFamily="2" charset="-93"/>
            </a:endParaRPr>
          </a:p>
        </p:txBody>
      </p:sp>
    </p:spTree>
    <p:extLst>
      <p:ext uri="{BB962C8B-B14F-4D97-AF65-F5344CB8AC3E}">
        <p14:creationId xmlns:p14="http://schemas.microsoft.com/office/powerpoint/2010/main" val="4188460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BAF3D7-E76C-7ABA-68D4-BE357933930D}"/>
              </a:ext>
            </a:extLst>
          </p:cNvPr>
          <p:cNvSpPr txBox="1"/>
          <p:nvPr/>
        </p:nvSpPr>
        <p:spPr>
          <a:xfrm>
            <a:off x="6163056" y="2779776"/>
            <a:ext cx="3118161" cy="830997"/>
          </a:xfrm>
          <a:prstGeom prst="rect">
            <a:avLst/>
          </a:prstGeom>
          <a:noFill/>
        </p:spPr>
        <p:txBody>
          <a:bodyPr wrap="none" rtlCol="0">
            <a:spAutoFit/>
          </a:bodyPr>
          <a:lstStyle/>
          <a:p>
            <a:r>
              <a:rPr lang="en-GB" sz="4800" dirty="0" err="1">
                <a:solidFill>
                  <a:schemeClr val="accent2"/>
                </a:solidFill>
                <a:latin typeface="iCiel Nabila" pitchFamily="2" charset="-93"/>
              </a:rPr>
              <a:t>Hoạt</a:t>
            </a:r>
            <a:r>
              <a:rPr lang="en-GB" sz="4800" dirty="0">
                <a:solidFill>
                  <a:schemeClr val="accent2"/>
                </a:solidFill>
                <a:latin typeface="iCiel Nabila" pitchFamily="2" charset="-93"/>
              </a:rPr>
              <a:t> </a:t>
            </a:r>
            <a:r>
              <a:rPr lang="en-GB" sz="4800" dirty="0" err="1">
                <a:solidFill>
                  <a:schemeClr val="accent2"/>
                </a:solidFill>
                <a:latin typeface="iCiel Nabila" pitchFamily="2" charset="-93"/>
              </a:rPr>
              <a:t>động</a:t>
            </a:r>
            <a:endParaRPr lang="vi-VN" sz="4800" dirty="0">
              <a:solidFill>
                <a:schemeClr val="accent2"/>
              </a:solidFill>
              <a:latin typeface="iCiel Nabila" pitchFamily="2" charset="-93"/>
            </a:endParaRPr>
          </a:p>
        </p:txBody>
      </p:sp>
      <p:sp>
        <p:nvSpPr>
          <p:cNvPr id="7" name="TextBox 6">
            <a:extLst>
              <a:ext uri="{FF2B5EF4-FFF2-40B4-BE49-F238E27FC236}">
                <a16:creationId xmlns:a16="http://schemas.microsoft.com/office/drawing/2014/main" id="{7CC9E5B5-5F6E-E919-4807-FF6F09903BE3}"/>
              </a:ext>
            </a:extLst>
          </p:cNvPr>
          <p:cNvSpPr txBox="1"/>
          <p:nvPr/>
        </p:nvSpPr>
        <p:spPr>
          <a:xfrm>
            <a:off x="5431536" y="3683693"/>
            <a:ext cx="4919472" cy="1938992"/>
          </a:xfrm>
          <a:prstGeom prst="rect">
            <a:avLst/>
          </a:prstGeom>
          <a:noFill/>
        </p:spPr>
        <p:txBody>
          <a:bodyPr wrap="square" rtlCol="0">
            <a:spAutoFit/>
          </a:bodyPr>
          <a:lstStyle/>
          <a:p>
            <a:pPr algn="ctr"/>
            <a:r>
              <a:rPr lang="en-GB" sz="6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Luyện</a:t>
            </a:r>
            <a:r>
              <a:rPr lang="en-GB" sz="6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6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đọc</a:t>
            </a:r>
            <a:r>
              <a:rPr lang="en-GB" sz="6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6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thành</a:t>
            </a:r>
            <a:r>
              <a:rPr lang="en-GB" sz="6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6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tiếng</a:t>
            </a:r>
            <a:endParaRPr lang="vi-VN" sz="6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endParaRPr>
          </a:p>
        </p:txBody>
      </p:sp>
    </p:spTree>
    <p:extLst>
      <p:ext uri="{BB962C8B-B14F-4D97-AF65-F5344CB8AC3E}">
        <p14:creationId xmlns:p14="http://schemas.microsoft.com/office/powerpoint/2010/main" val="1121614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F141DFCE-B0FC-D3CB-6BEA-BB1E11790183}"/>
              </a:ext>
            </a:extLst>
          </p:cNvPr>
          <p:cNvSpPr txBox="1"/>
          <p:nvPr/>
        </p:nvSpPr>
        <p:spPr>
          <a:xfrm>
            <a:off x="4016502" y="354830"/>
            <a:ext cx="6094476" cy="830997"/>
          </a:xfrm>
          <a:prstGeom prst="rect">
            <a:avLst/>
          </a:prstGeom>
          <a:noFill/>
        </p:spPr>
        <p:txBody>
          <a:bodyPr wrap="square">
            <a:spAutoFit/>
          </a:bodyPr>
          <a:lstStyle/>
          <a:p>
            <a:r>
              <a:rPr lang="vi-VN" sz="4800" b="1" dirty="0"/>
              <a:t>Tôi học chữ</a:t>
            </a:r>
          </a:p>
        </p:txBody>
      </p:sp>
      <p:sp>
        <p:nvSpPr>
          <p:cNvPr id="12" name="TextBox 11">
            <a:extLst>
              <a:ext uri="{FF2B5EF4-FFF2-40B4-BE49-F238E27FC236}">
                <a16:creationId xmlns:a16="http://schemas.microsoft.com/office/drawing/2014/main" id="{0B94A85C-29CD-476B-02B9-261039A030A7}"/>
              </a:ext>
            </a:extLst>
          </p:cNvPr>
          <p:cNvSpPr txBox="1"/>
          <p:nvPr/>
        </p:nvSpPr>
        <p:spPr>
          <a:xfrm>
            <a:off x="490728" y="1414427"/>
            <a:ext cx="11210544" cy="4893647"/>
          </a:xfrm>
          <a:prstGeom prst="rect">
            <a:avLst/>
          </a:prstGeom>
          <a:noFill/>
        </p:spPr>
        <p:txBody>
          <a:bodyPr wrap="square">
            <a:spAutoFit/>
          </a:bodyPr>
          <a:lstStyle/>
          <a:p>
            <a:pPr algn="just"/>
            <a:r>
              <a:rPr lang="en-GB" sz="2400" dirty="0"/>
              <a:t>	</a:t>
            </a:r>
            <a:r>
              <a:rPr lang="vi-VN" sz="2400" dirty="0"/>
              <a:t>Khi mẹ sinh tôi được sáu mùa lúa thì bố tôi đi bộ đội. Lúc ấy, em Thào </a:t>
            </a:r>
            <a:r>
              <a:rPr lang="vi-VN" sz="2400" dirty="0" err="1"/>
              <a:t>Phén</a:t>
            </a:r>
            <a:r>
              <a:rPr lang="vi-VN" sz="2400" dirty="0"/>
              <a:t> còn ngồi trong bụng mẹ. Ngày đi, bố dắt tôi xuống trước nhà, trồng cây bưởi và dặn: “Con thay bố cho cây uống nước, chờ bố về...”. Cả nhà quyến luyến tiễn bố tôi một đoạn dài, đến tận bãi lanh ven bờ suối.</a:t>
            </a:r>
          </a:p>
          <a:p>
            <a:pPr algn="just"/>
            <a:r>
              <a:rPr lang="en-GB" sz="2400" dirty="0"/>
              <a:t>	</a:t>
            </a:r>
            <a:r>
              <a:rPr lang="vi-VN" sz="2400" dirty="0"/>
              <a:t>Thấm thoắt, bố tôi xa nhà đã hơn ba mùa lúa trên nương. Một hôm, mẹ bảo tôi: “Sáng mai, A Phin đến lớp học cái chữ nhé!”. Bà nội đang cho ngô vào nồi cám lợn, thủng thẳng hỏi: “Cái chữ có làm no bụng không?”. Mẹ tôi dịu dàng: “Con cho cháu đến lớp học cái chữ vào đầu cho nó khôn ra.”. Bà nội gật đầu: “Con dâu nói phải.”.</a:t>
            </a:r>
          </a:p>
          <a:p>
            <a:pPr algn="just"/>
            <a:r>
              <a:rPr lang="en-GB" sz="2400" dirty="0"/>
              <a:t>	</a:t>
            </a:r>
            <a:r>
              <a:rPr lang="vi-VN" sz="2400" dirty="0"/>
              <a:t>Được đi học, tôi đã biết dùng cái chữ kể chuyện ở nhà để bố nghe. Nhưng cái chữ chất cao trong vở mà không biết bố ở đâu để gửi đi. Trong bụng, tôi nhớ bố cồn cào. Những lúc ấy, tôi mang sách xuống gốc cây bưởi học. Cây bưởi bố trồng giờ đã cao hơn đầu tôi, cành lá xum xuê, che mát một góc sân.</a:t>
            </a:r>
          </a:p>
        </p:txBody>
      </p:sp>
    </p:spTree>
    <p:extLst>
      <p:ext uri="{BB962C8B-B14F-4D97-AF65-F5344CB8AC3E}">
        <p14:creationId xmlns:p14="http://schemas.microsoft.com/office/powerpoint/2010/main" val="1978785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F141DFCE-B0FC-D3CB-6BEA-BB1E11790183}"/>
              </a:ext>
            </a:extLst>
          </p:cNvPr>
          <p:cNvSpPr txBox="1"/>
          <p:nvPr/>
        </p:nvSpPr>
        <p:spPr>
          <a:xfrm>
            <a:off x="4016502" y="354830"/>
            <a:ext cx="6094476" cy="830997"/>
          </a:xfrm>
          <a:prstGeom prst="rect">
            <a:avLst/>
          </a:prstGeom>
          <a:noFill/>
        </p:spPr>
        <p:txBody>
          <a:bodyPr wrap="square">
            <a:spAutoFit/>
          </a:bodyPr>
          <a:lstStyle/>
          <a:p>
            <a:r>
              <a:rPr lang="vi-VN" sz="4800" b="1" dirty="0"/>
              <a:t>Tôi học chữ</a:t>
            </a:r>
          </a:p>
        </p:txBody>
      </p:sp>
      <p:sp>
        <p:nvSpPr>
          <p:cNvPr id="12" name="TextBox 11">
            <a:extLst>
              <a:ext uri="{FF2B5EF4-FFF2-40B4-BE49-F238E27FC236}">
                <a16:creationId xmlns:a16="http://schemas.microsoft.com/office/drawing/2014/main" id="{0B94A85C-29CD-476B-02B9-261039A030A7}"/>
              </a:ext>
            </a:extLst>
          </p:cNvPr>
          <p:cNvSpPr txBox="1"/>
          <p:nvPr/>
        </p:nvSpPr>
        <p:spPr>
          <a:xfrm>
            <a:off x="490728" y="1414427"/>
            <a:ext cx="11210544" cy="4832092"/>
          </a:xfrm>
          <a:prstGeom prst="rect">
            <a:avLst/>
          </a:prstGeom>
          <a:noFill/>
        </p:spPr>
        <p:txBody>
          <a:bodyPr wrap="square">
            <a:spAutoFit/>
          </a:bodyPr>
          <a:lstStyle/>
          <a:p>
            <a:pPr algn="just"/>
            <a:r>
              <a:rPr lang="en-GB" sz="2800" dirty="0"/>
              <a:t>	</a:t>
            </a:r>
            <a:r>
              <a:rPr lang="vi-VN" sz="2800" dirty="0"/>
              <a:t>Một buổi trưa, bà </a:t>
            </a:r>
            <a:r>
              <a:rPr lang="vi-VN" sz="2800" dirty="0" err="1"/>
              <a:t>Thẻn</a:t>
            </a:r>
            <a:r>
              <a:rPr lang="vi-VN" sz="2800" dirty="0"/>
              <a:t> đi chợ về gọi: “A Phin à, đón gói chữ ở xa về nhé!”. Tôi cùng em gái hét to sung sướng: “Ui dá, chữ của bố gửi về!”. Mẹ tôi cười, mắt lấp lánh niềm vui. Bà nội vuốt nhẹ vào góc gói chữ có hình chú bộ đội, xuýt xoa: “Bố mày ăn hạt gạo nơi khác béo trắng ra.”. Chú tôi tủm tỉm cười: “Bà à, đây là cái tem thư, không phải anh A Phàng đâu.”. Trong cái gói chữ, bố tôi kể nhiều chuyện lắm, nhưng tôi nhớ nhất đoạn: “Các con ở nhà phải ngoan, chăm học chữ, giúp bà, giúp mẹ làm nương. Ngày chiến thắng đang đến gần, bố sẽ trở về...”</a:t>
            </a:r>
          </a:p>
          <a:p>
            <a:pPr algn="just"/>
            <a:endParaRPr lang="vi-VN" sz="2800" dirty="0"/>
          </a:p>
          <a:p>
            <a:pPr algn="r"/>
            <a:r>
              <a:rPr lang="vi-VN" sz="2800" dirty="0"/>
              <a:t>Theo BÙI NHƯ LAN</a:t>
            </a:r>
          </a:p>
        </p:txBody>
      </p:sp>
    </p:spTree>
    <p:extLst>
      <p:ext uri="{BB962C8B-B14F-4D97-AF65-F5344CB8AC3E}">
        <p14:creationId xmlns:p14="http://schemas.microsoft.com/office/powerpoint/2010/main" val="1099256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C634AE30-17DC-1C40-0573-2DB66793A3BC}"/>
              </a:ext>
            </a:extLst>
          </p:cNvPr>
          <p:cNvGrpSpPr/>
          <p:nvPr/>
        </p:nvGrpSpPr>
        <p:grpSpPr>
          <a:xfrm>
            <a:off x="7432880" y="455902"/>
            <a:ext cx="3869104" cy="2909089"/>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5" name="Group 14">
            <a:extLst>
              <a:ext uri="{FF2B5EF4-FFF2-40B4-BE49-F238E27FC236}">
                <a16:creationId xmlns:a16="http://schemas.microsoft.com/office/drawing/2014/main" id="{C3AC2D45-0C3E-CE3B-6662-6EFF066466DD}"/>
              </a:ext>
            </a:extLst>
          </p:cNvPr>
          <p:cNvGrpSpPr/>
          <p:nvPr/>
        </p:nvGrpSpPr>
        <p:grpSpPr>
          <a:xfrm>
            <a:off x="727983" y="455902"/>
            <a:ext cx="5368017" cy="1523771"/>
            <a:chOff x="727983" y="455902"/>
            <a:chExt cx="5368017" cy="1523771"/>
          </a:xfrm>
        </p:grpSpPr>
        <p:sp>
          <p:nvSpPr>
            <p:cNvPr id="6" name="Freeform 22">
              <a:extLst>
                <a:ext uri="{FF2B5EF4-FFF2-40B4-BE49-F238E27FC236}">
                  <a16:creationId xmlns:a16="http://schemas.microsoft.com/office/drawing/2014/main" id="{CC103F32-C171-C74F-FD9F-3F5664F92F75}"/>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9DB27507-8541-971E-E4C0-9E9C3EED06CC}"/>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a:t>
              </a:r>
              <a:r>
                <a:rPr lang="vi-VN" sz="3200" dirty="0">
                  <a:latin typeface="Calibri" panose="020F0502020204030204" pitchFamily="34" charset="0"/>
                  <a:ea typeface="Calibri" panose="020F0502020204030204" pitchFamily="34" charset="0"/>
                  <a:cs typeface="Calibri" panose="020F0502020204030204" pitchFamily="34" charset="0"/>
                </a:rPr>
                <a:t>từ đầu đến … ven bờ suối.</a:t>
              </a:r>
            </a:p>
          </p:txBody>
        </p:sp>
      </p:grpSp>
      <p:grpSp>
        <p:nvGrpSpPr>
          <p:cNvPr id="17" name="Group 16">
            <a:extLst>
              <a:ext uri="{FF2B5EF4-FFF2-40B4-BE49-F238E27FC236}">
                <a16:creationId xmlns:a16="http://schemas.microsoft.com/office/drawing/2014/main" id="{4DE7F9EC-5468-CB0D-34BC-6ADD891CEB45}"/>
              </a:ext>
            </a:extLst>
          </p:cNvPr>
          <p:cNvGrpSpPr/>
          <p:nvPr/>
        </p:nvGrpSpPr>
        <p:grpSpPr>
          <a:xfrm>
            <a:off x="577175" y="1976647"/>
            <a:ext cx="5959032" cy="1523771"/>
            <a:chOff x="588398" y="2156869"/>
            <a:chExt cx="5959032" cy="1523771"/>
          </a:xfrm>
        </p:grpSpPr>
        <p:sp>
          <p:nvSpPr>
            <p:cNvPr id="7" name="Freeform 22">
              <a:extLst>
                <a:ext uri="{FF2B5EF4-FFF2-40B4-BE49-F238E27FC236}">
                  <a16:creationId xmlns:a16="http://schemas.microsoft.com/office/drawing/2014/main" id="{157C8A00-6027-1C81-3D5E-432EAF0FB054}"/>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67DA47AE-BF3E-5CD3-1B52-A3F05EA58D7C}"/>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a:t>
              </a:r>
              <a:r>
                <a:rPr lang="vi-VN" sz="3200" dirty="0">
                  <a:latin typeface="Calibri" panose="020F0502020204030204" pitchFamily="34" charset="0"/>
                  <a:ea typeface="Calibri" panose="020F0502020204030204" pitchFamily="34" charset="0"/>
                  <a:cs typeface="Calibri" panose="020F0502020204030204" pitchFamily="34" charset="0"/>
                </a:rPr>
                <a:t>từ Thấm thoắt... đến ... “Con dâu nói phải.”.</a:t>
              </a:r>
            </a:p>
          </p:txBody>
        </p:sp>
      </p:grpSp>
      <p:grpSp>
        <p:nvGrpSpPr>
          <p:cNvPr id="20" name="Group 19">
            <a:extLst>
              <a:ext uri="{FF2B5EF4-FFF2-40B4-BE49-F238E27FC236}">
                <a16:creationId xmlns:a16="http://schemas.microsoft.com/office/drawing/2014/main" id="{3A5FC847-9496-E102-DDAC-019A416B9D6A}"/>
              </a:ext>
            </a:extLst>
          </p:cNvPr>
          <p:cNvGrpSpPr/>
          <p:nvPr/>
        </p:nvGrpSpPr>
        <p:grpSpPr>
          <a:xfrm>
            <a:off x="577175" y="3497392"/>
            <a:ext cx="5959032" cy="1523771"/>
            <a:chOff x="577175" y="3497392"/>
            <a:chExt cx="5959032" cy="1523771"/>
          </a:xfrm>
        </p:grpSpPr>
        <p:sp>
          <p:nvSpPr>
            <p:cNvPr id="11" name="Freeform 22">
              <a:extLst>
                <a:ext uri="{FF2B5EF4-FFF2-40B4-BE49-F238E27FC236}">
                  <a16:creationId xmlns:a16="http://schemas.microsoft.com/office/drawing/2014/main" id="{D7F8CB18-64AC-0371-5E5F-D0C7538FA12A}"/>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F92679B9-8426-89E7-2498-68FA082F5005}"/>
                </a:ext>
              </a:extLst>
            </p:cNvPr>
            <p:cNvSpPr txBox="1"/>
            <p:nvPr/>
          </p:nvSpPr>
          <p:spPr>
            <a:xfrm>
              <a:off x="995064" y="3956320"/>
              <a:ext cx="5100936"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a:t>
              </a:r>
              <a:r>
                <a:rPr lang="vi-VN" sz="2800" dirty="0">
                  <a:latin typeface="Calibri" panose="020F0502020204030204" pitchFamily="34" charset="0"/>
                  <a:ea typeface="Calibri" panose="020F0502020204030204" pitchFamily="34" charset="0"/>
                  <a:cs typeface="Calibri" panose="020F0502020204030204" pitchFamily="34" charset="0"/>
                </a:rPr>
                <a:t>từ Được đi học... đến ... che mát một góc sân</a:t>
              </a:r>
            </a:p>
          </p:txBody>
        </p:sp>
      </p:grpSp>
      <p:grpSp>
        <p:nvGrpSpPr>
          <p:cNvPr id="23" name="Group 22">
            <a:extLst>
              <a:ext uri="{FF2B5EF4-FFF2-40B4-BE49-F238E27FC236}">
                <a16:creationId xmlns:a16="http://schemas.microsoft.com/office/drawing/2014/main" id="{A390AE4B-DCD7-1A52-5141-A17998D5294D}"/>
              </a:ext>
            </a:extLst>
          </p:cNvPr>
          <p:cNvGrpSpPr/>
          <p:nvPr/>
        </p:nvGrpSpPr>
        <p:grpSpPr>
          <a:xfrm>
            <a:off x="577175" y="5129784"/>
            <a:ext cx="6542798" cy="1544038"/>
            <a:chOff x="577175" y="5129784"/>
            <a:chExt cx="6542798" cy="1544038"/>
          </a:xfrm>
        </p:grpSpPr>
        <p:sp>
          <p:nvSpPr>
            <p:cNvPr id="8" name="Freeform 22">
              <a:extLst>
                <a:ext uri="{FF2B5EF4-FFF2-40B4-BE49-F238E27FC236}">
                  <a16:creationId xmlns:a16="http://schemas.microsoft.com/office/drawing/2014/main" id="{75504982-6F81-E226-CEAD-20E4EC3FBB86}"/>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2" name="TextBox 21">
              <a:extLst>
                <a:ext uri="{FF2B5EF4-FFF2-40B4-BE49-F238E27FC236}">
                  <a16:creationId xmlns:a16="http://schemas.microsoft.com/office/drawing/2014/main" id="{B55171BB-1BC5-EF85-548F-7C73295A473B}"/>
                </a:ext>
              </a:extLst>
            </p:cNvPr>
            <p:cNvSpPr txBox="1"/>
            <p:nvPr/>
          </p:nvSpPr>
          <p:spPr>
            <a:xfrm>
              <a:off x="1025497" y="5796372"/>
              <a:ext cx="6094476"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a:t>
              </a:r>
              <a:r>
                <a:rPr lang="vi-VN" sz="3200" dirty="0">
                  <a:latin typeface="Calibri" panose="020F0502020204030204" pitchFamily="34" charset="0"/>
                  <a:ea typeface="Calibri" panose="020F0502020204030204" pitchFamily="34" charset="0"/>
                  <a:cs typeface="Calibri" panose="020F0502020204030204" pitchFamily="34" charset="0"/>
                </a:rPr>
                <a:t>phần còn lại.</a:t>
              </a:r>
            </a:p>
          </p:txBody>
        </p:sp>
      </p:grpSp>
    </p:spTree>
    <p:extLst>
      <p:ext uri="{BB962C8B-B14F-4D97-AF65-F5344CB8AC3E}">
        <p14:creationId xmlns:p14="http://schemas.microsoft.com/office/powerpoint/2010/main" val="1141351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TotalTime>
  <Words>1154</Words>
  <Application>Microsoft Office PowerPoint</Application>
  <PresentationFormat>Widescreen</PresentationFormat>
  <Paragraphs>68</Paragraphs>
  <Slides>27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#9Slide07 SVNDessert Menu Scrip</vt:lpstr>
      <vt:lpstr>iCiel Nabila</vt:lpstr>
      <vt:lpstr>Times New Roman</vt:lpstr>
      <vt:lpstr>#9Slide03 BoosterNextFYBlack</vt:lpstr>
      <vt:lpstr>iCiel Pony</vt:lpstr>
      <vt:lpstr>Arial</vt:lpstr>
      <vt:lpstr>Aptos Display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2024-08-14T12:29:50Z</dcterms:created>
  <dcterms:modified xsi:type="dcterms:W3CDTF">2024-08-14T13:13:25Z</dcterms:modified>
</cp:coreProperties>
</file>