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6" r:id="rId4"/>
    <p:sldId id="257" r:id="rId5"/>
    <p:sldId id="259" r:id="rId6"/>
    <p:sldId id="258" r:id="rId7"/>
    <p:sldId id="267" r:id="rId8"/>
    <p:sldId id="260" r:id="rId9"/>
    <p:sldId id="268" r:id="rId10"/>
    <p:sldId id="269" r:id="rId11"/>
    <p:sldId id="270" r:id="rId12"/>
    <p:sldId id="261" r:id="rId13"/>
    <p:sldId id="271" r:id="rId14"/>
    <p:sldId id="272" r:id="rId15"/>
    <p:sldId id="273" r:id="rId16"/>
    <p:sldId id="274" r:id="rId17"/>
    <p:sldId id="264" r:id="rId18"/>
    <p:sldId id="262" r:id="rId19"/>
    <p:sldId id="265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Bold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8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2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7.svg"/><Relationship Id="rId5" Type="http://schemas.openxmlformats.org/officeDocument/2006/relationships/image" Target="../media/image2.sv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1.sv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9.svg"/><Relationship Id="rId5" Type="http://schemas.openxmlformats.org/officeDocument/2006/relationships/image" Target="../media/image38.svg"/><Relationship Id="rId15" Type="http://schemas.openxmlformats.org/officeDocument/2006/relationships/image" Target="../media/image42.svg"/><Relationship Id="rId10" Type="http://schemas.openxmlformats.org/officeDocument/2006/relationships/image" Target="../media/image18.png"/><Relationship Id="rId4" Type="http://schemas.openxmlformats.org/officeDocument/2006/relationships/image" Target="../media/image37.png"/><Relationship Id="rId9" Type="http://schemas.openxmlformats.org/officeDocument/2006/relationships/image" Target="../media/image25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301527">
            <a:off x="4913912" y="-2908363"/>
            <a:ext cx="8623856" cy="16004461"/>
          </a:xfrm>
          <a:custGeom>
            <a:avLst/>
            <a:gdLst/>
            <a:ahLst/>
            <a:cxnLst/>
            <a:rect l="l" t="t" r="r" b="b"/>
            <a:pathLst>
              <a:path w="8623856" h="14616706">
                <a:moveTo>
                  <a:pt x="0" y="0"/>
                </a:moveTo>
                <a:lnTo>
                  <a:pt x="8623856" y="0"/>
                </a:lnTo>
                <a:lnTo>
                  <a:pt x="8623856" y="14616706"/>
                </a:lnTo>
                <a:lnTo>
                  <a:pt x="0" y="1461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09754" y="6225056"/>
            <a:ext cx="4163098" cy="5122380"/>
          </a:xfrm>
          <a:custGeom>
            <a:avLst/>
            <a:gdLst/>
            <a:ahLst/>
            <a:cxnLst/>
            <a:rect l="l" t="t" r="r" b="b"/>
            <a:pathLst>
              <a:path w="4163098" h="5122380">
                <a:moveTo>
                  <a:pt x="0" y="0"/>
                </a:moveTo>
                <a:lnTo>
                  <a:pt x="4163097" y="0"/>
                </a:lnTo>
                <a:lnTo>
                  <a:pt x="4163097" y="5122379"/>
                </a:lnTo>
                <a:lnTo>
                  <a:pt x="0" y="5122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15149" y="6225056"/>
            <a:ext cx="3888013" cy="4618590"/>
          </a:xfrm>
          <a:custGeom>
            <a:avLst/>
            <a:gdLst/>
            <a:ahLst/>
            <a:cxnLst/>
            <a:rect l="l" t="t" r="r" b="b"/>
            <a:pathLst>
              <a:path w="3888013" h="4618590">
                <a:moveTo>
                  <a:pt x="0" y="0"/>
                </a:moveTo>
                <a:lnTo>
                  <a:pt x="3888013" y="0"/>
                </a:lnTo>
                <a:lnTo>
                  <a:pt x="3888013" y="4618589"/>
                </a:lnTo>
                <a:lnTo>
                  <a:pt x="0" y="4618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0589">
            <a:off x="1502053" y="867243"/>
            <a:ext cx="1700496" cy="3063957"/>
          </a:xfrm>
          <a:custGeom>
            <a:avLst/>
            <a:gdLst/>
            <a:ahLst/>
            <a:cxnLst/>
            <a:rect l="l" t="t" r="r" b="b"/>
            <a:pathLst>
              <a:path w="1700496" h="3063957">
                <a:moveTo>
                  <a:pt x="0" y="0"/>
                </a:moveTo>
                <a:lnTo>
                  <a:pt x="1700496" y="0"/>
                </a:lnTo>
                <a:lnTo>
                  <a:pt x="1700496" y="3063957"/>
                </a:lnTo>
                <a:lnTo>
                  <a:pt x="0" y="30639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A57BB-4AF5-4396-A05B-DF4932FFFCBB}"/>
              </a:ext>
            </a:extLst>
          </p:cNvPr>
          <p:cNvSpPr txBox="1"/>
          <p:nvPr/>
        </p:nvSpPr>
        <p:spPr>
          <a:xfrm>
            <a:off x="2352301" y="2938380"/>
            <a:ext cx="14282153" cy="312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TỚI VỚI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862791" y="-834557"/>
            <a:ext cx="11591075" cy="13110342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4742716" y="3344895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18091" y="2796805"/>
            <a:ext cx="144654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02.</a:t>
            </a:r>
          </a:p>
          <a:p>
            <a:pPr algn="just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XÁC ĐỊNH KIỂU NHÂN HÓA TRONG MỘT SỐ ĐOẠN VĂN, ĐOẠN THƠ.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328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193406">
            <a:off x="-4234384" y="6699673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83981">
            <a:off x="13762854" y="-6445400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05057">
            <a:off x="824496" y="85233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2931590" y="1379115"/>
            <a:ext cx="1242482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to thông tin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2213544" y="2979443"/>
            <a:ext cx="6051699" cy="29173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gọi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vi-VN" sz="7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10210800" y="2979443"/>
            <a:ext cx="6051699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ngữ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dùng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6056529" y="6493430"/>
            <a:ext cx="6051698" cy="30860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sự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như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với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người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97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50284" y="1866900"/>
            <a:ext cx="13987432" cy="7088304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3ECFA-40EA-4A3B-9CC8-E08438B96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" b="96839" l="1889" r="97667">
                        <a14:foregroundMark x1="15000" y1="12978" x2="22222" y2="7488"/>
                        <a14:foregroundMark x1="22222" y1="7488" x2="28333" y2="6656"/>
                        <a14:foregroundMark x1="28333" y1="6656" x2="32667" y2="10316"/>
                        <a14:foregroundMark x1="21000" y1="2829" x2="27333" y2="2496"/>
                        <a14:foregroundMark x1="27333" y1="2496" x2="27444" y2="2829"/>
                        <a14:foregroundMark x1="27667" y1="62729" x2="44333" y2="78203"/>
                        <a14:foregroundMark x1="27444" y1="58236" x2="43333" y2="77537"/>
                        <a14:foregroundMark x1="34333" y1="66057" x2="46333" y2="78203"/>
                        <a14:foregroundMark x1="1889" y1="45258" x2="12000" y2="53411"/>
                        <a14:foregroundMark x1="3667" y1="43760" x2="6556" y2="51082"/>
                        <a14:foregroundMark x1="88444" y1="66389" x2="96778" y2="61897"/>
                        <a14:foregroundMark x1="96778" y1="61897" x2="97667" y2="61897"/>
                        <a14:foregroundMark x1="41111" y1="90849" x2="53111" y2="96839"/>
                        <a14:foregroundMark x1="53111" y1="96839" x2="53444" y2="96839"/>
                        <a14:foregroundMark x1="46000" y1="998" x2="49889" y2="499"/>
                        <a14:foregroundMark x1="43778" y1="3161" x2="49222" y2="499"/>
                        <a14:backgroundMark x1="80778" y1="25458" x2="79000" y2="45923"/>
                        <a14:backgroundMark x1="84444" y1="27454" x2="87000" y2="45591"/>
                        <a14:backgroundMark x1="79556" y1="26290" x2="77556" y2="4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11052"/>
            <a:ext cx="5831148" cy="3848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7DE489-2C14-415F-8AD7-0420B6170055}"/>
              </a:ext>
            </a:extLst>
          </p:cNvPr>
          <p:cNvSpPr txBox="1"/>
          <p:nvPr/>
        </p:nvSpPr>
        <p:spPr>
          <a:xfrm>
            <a:off x="2628487" y="2600971"/>
            <a:ext cx="13031026" cy="25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3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văn,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đoạn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2 SGK,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hóa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A83AA5F-041B-4A00-9F61-7FDF089A6E00}"/>
              </a:ext>
            </a:extLst>
          </p:cNvPr>
          <p:cNvSpPr txBox="1"/>
          <p:nvPr/>
        </p:nvSpPr>
        <p:spPr>
          <a:xfrm>
            <a:off x="1905000" y="1104900"/>
            <a:ext cx="15392400" cy="344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TÔ HOÀI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A12299-F984-459E-89D1-D49E96D9995A}"/>
              </a:ext>
            </a:extLst>
          </p:cNvPr>
          <p:cNvCxnSpPr>
            <a:cxnSpLocks/>
          </p:cNvCxnSpPr>
          <p:nvPr/>
        </p:nvCxnSpPr>
        <p:spPr>
          <a:xfrm>
            <a:off x="5486400" y="1866900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15E9D3-5D6A-420C-B3A0-7CA2969DC84A}"/>
              </a:ext>
            </a:extLst>
          </p:cNvPr>
          <p:cNvCxnSpPr>
            <a:cxnSpLocks/>
          </p:cNvCxnSpPr>
          <p:nvPr/>
        </p:nvCxnSpPr>
        <p:spPr>
          <a:xfrm>
            <a:off x="15849600" y="1866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550F1-697D-4FCC-8BF8-1788810C616E}"/>
              </a:ext>
            </a:extLst>
          </p:cNvPr>
          <p:cNvCxnSpPr>
            <a:cxnSpLocks/>
          </p:cNvCxnSpPr>
          <p:nvPr/>
        </p:nvCxnSpPr>
        <p:spPr>
          <a:xfrm>
            <a:off x="2971800" y="26289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587F02-C4FC-456E-8B89-5EBC782F16C5}"/>
              </a:ext>
            </a:extLst>
          </p:cNvPr>
          <p:cNvCxnSpPr>
            <a:cxnSpLocks/>
          </p:cNvCxnSpPr>
          <p:nvPr/>
        </p:nvCxnSpPr>
        <p:spPr>
          <a:xfrm>
            <a:off x="11734800" y="2649071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583413-9A9B-4AC2-A4ED-A2B2E85024FE}"/>
              </a:ext>
            </a:extLst>
          </p:cNvPr>
          <p:cNvCxnSpPr>
            <a:cxnSpLocks/>
          </p:cNvCxnSpPr>
          <p:nvPr/>
        </p:nvCxnSpPr>
        <p:spPr>
          <a:xfrm>
            <a:off x="1905000" y="34671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61DC1-B809-4712-87EA-AA9BECA9AF56}"/>
              </a:ext>
            </a:extLst>
          </p:cNvPr>
          <p:cNvCxnSpPr>
            <a:cxnSpLocks/>
          </p:cNvCxnSpPr>
          <p:nvPr/>
        </p:nvCxnSpPr>
        <p:spPr>
          <a:xfrm>
            <a:off x="7315200" y="1842247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86426-0395-4818-A607-FADDA101FB5E}"/>
              </a:ext>
            </a:extLst>
          </p:cNvPr>
          <p:cNvCxnSpPr>
            <a:cxnSpLocks/>
          </p:cNvCxnSpPr>
          <p:nvPr/>
        </p:nvCxnSpPr>
        <p:spPr>
          <a:xfrm>
            <a:off x="13411200" y="1842247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6019800" y="4546804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372600" y="4546804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cậu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ri,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ngan,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vịt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chọi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chạy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đầu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</p:spTree>
    <p:extLst>
      <p:ext uri="{BB962C8B-B14F-4D97-AF65-F5344CB8AC3E}">
        <p14:creationId xmlns:p14="http://schemas.microsoft.com/office/powerpoint/2010/main" val="281625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/>
          <p:nvPr/>
        </p:nvCxnSpPr>
        <p:spPr>
          <a:xfrm flipH="1">
            <a:off x="5791200" y="4527719"/>
            <a:ext cx="3352800" cy="1511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/>
          <p:nvPr/>
        </p:nvCxnSpPr>
        <p:spPr>
          <a:xfrm>
            <a:off x="9144000" y="4527719"/>
            <a:ext cx="2895600" cy="1511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1905000" y="6362700"/>
            <a:ext cx="52578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sự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vật</a:t>
            </a:r>
            <a:r>
              <a:rPr lang="vi-VN" sz="3600" dirty="0">
                <a:solidFill>
                  <a:schemeClr val="tx1"/>
                </a:solidFill>
              </a:rPr>
              <a:t> thân </a:t>
            </a:r>
            <a:r>
              <a:rPr lang="vi-VN" sz="3600" dirty="0" err="1">
                <a:solidFill>
                  <a:schemeClr val="tx1"/>
                </a:solidFill>
              </a:rPr>
              <a:t>mật</a:t>
            </a:r>
            <a:r>
              <a:rPr lang="vi-VN" sz="3600" dirty="0">
                <a:solidFill>
                  <a:schemeClr val="tx1"/>
                </a:solidFill>
              </a:rPr>
              <a:t> như </a:t>
            </a:r>
            <a:r>
              <a:rPr lang="vi-VN" sz="3600" dirty="0" err="1">
                <a:solidFill>
                  <a:schemeClr val="tx1"/>
                </a:solidFill>
              </a:rPr>
              <a:t>nói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với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người</a:t>
            </a:r>
            <a:r>
              <a:rPr lang="vi-VN" sz="3600" dirty="0">
                <a:solidFill>
                  <a:schemeClr val="tx1"/>
                </a:solidFill>
              </a:rPr>
              <a:t>: </a:t>
            </a:r>
            <a:r>
              <a:rPr lang="vi-VN" sz="3600" i="1" dirty="0" err="1">
                <a:solidFill>
                  <a:schemeClr val="tx1"/>
                </a:solidFill>
              </a:rPr>
              <a:t>Bắt</a:t>
            </a:r>
            <a:r>
              <a:rPr lang="vi-VN" sz="3600" i="1" dirty="0">
                <a:solidFill>
                  <a:schemeClr val="tx1"/>
                </a:solidFill>
              </a:rPr>
              <a:t> </a:t>
            </a:r>
            <a:r>
              <a:rPr lang="vi-VN" sz="3600" i="1" dirty="0" err="1">
                <a:solidFill>
                  <a:schemeClr val="tx1"/>
                </a:solidFill>
              </a:rPr>
              <a:t>đền</a:t>
            </a:r>
            <a:r>
              <a:rPr lang="vi-VN" sz="3600" i="1" dirty="0">
                <a:solidFill>
                  <a:schemeClr val="tx1"/>
                </a:solidFill>
              </a:rPr>
              <a:t> trăng </a:t>
            </a:r>
            <a:r>
              <a:rPr lang="vi-VN" sz="3600" i="1" dirty="0" err="1">
                <a:solidFill>
                  <a:schemeClr val="tx1"/>
                </a:solidFill>
              </a:rPr>
              <a:t>đấy</a:t>
            </a:r>
            <a:r>
              <a:rPr lang="vi-VN" sz="3600" i="1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404177"/>
            <a:ext cx="6172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buồn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khóc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chẳng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nằm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ườn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lặng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câm,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mắt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nhìn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4C7BA-7E5F-4B43-897F-1802366FFF7B}"/>
              </a:ext>
            </a:extLst>
          </p:cNvPr>
          <p:cNvSpPr txBox="1"/>
          <p:nvPr/>
        </p:nvSpPr>
        <p:spPr>
          <a:xfrm>
            <a:off x="1523998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trăng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mây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mưa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E1A0BB-639D-4387-8C39-3C2252C65820}"/>
              </a:ext>
            </a:extLst>
          </p:cNvPr>
          <p:cNvSpPr txBox="1"/>
          <p:nvPr/>
        </p:nvSpPr>
        <p:spPr>
          <a:xfrm>
            <a:off x="11353800" y="1068319"/>
            <a:ext cx="54864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ườn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mâm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câm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>
            <a:extLst>
              <a:ext uri="{FF2B5EF4-FFF2-40B4-BE49-F238E27FC236}">
                <a16:creationId xmlns:a16="http://schemas.microsoft.com/office/drawing/2014/main" id="{F222D70E-4145-4445-8D4F-4BBD281C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19" y="1832968"/>
            <a:ext cx="3664760" cy="21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B47C-9343-49E5-9CF1-898E299F9BFA}"/>
              </a:ext>
            </a:extLst>
          </p:cNvPr>
          <p:cNvCxnSpPr>
            <a:cxnSpLocks/>
          </p:cNvCxnSpPr>
          <p:nvPr/>
        </p:nvCxnSpPr>
        <p:spPr>
          <a:xfrm>
            <a:off x="2514600" y="2725151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C57669-2B76-4877-9704-C5795EBDFC82}"/>
              </a:ext>
            </a:extLst>
          </p:cNvPr>
          <p:cNvCxnSpPr>
            <a:cxnSpLocks/>
          </p:cNvCxnSpPr>
          <p:nvPr/>
        </p:nvCxnSpPr>
        <p:spPr>
          <a:xfrm>
            <a:off x="3276600" y="34671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37C4C3-DED8-4902-BA06-4F87699ADB84}"/>
              </a:ext>
            </a:extLst>
          </p:cNvPr>
          <p:cNvCxnSpPr>
            <a:cxnSpLocks/>
          </p:cNvCxnSpPr>
          <p:nvPr/>
        </p:nvCxnSpPr>
        <p:spPr>
          <a:xfrm>
            <a:off x="2514600" y="4229100"/>
            <a:ext cx="365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9A0319-C9C2-42AE-BF60-A3E07F612248}"/>
              </a:ext>
            </a:extLst>
          </p:cNvPr>
          <p:cNvCxnSpPr>
            <a:cxnSpLocks/>
          </p:cNvCxnSpPr>
          <p:nvPr/>
        </p:nvCxnSpPr>
        <p:spPr>
          <a:xfrm>
            <a:off x="12420600" y="1832968"/>
            <a:ext cx="403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6153DA-0ACD-4C26-A838-A624CF9AC0E6}"/>
              </a:ext>
            </a:extLst>
          </p:cNvPr>
          <p:cNvCxnSpPr>
            <a:cxnSpLocks/>
          </p:cNvCxnSpPr>
          <p:nvPr/>
        </p:nvCxnSpPr>
        <p:spPr>
          <a:xfrm>
            <a:off x="12420600" y="2725151"/>
            <a:ext cx="2019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9CF6C3-C90A-4116-9817-C263325E464F}"/>
              </a:ext>
            </a:extLst>
          </p:cNvPr>
          <p:cNvCxnSpPr>
            <a:cxnSpLocks/>
          </p:cNvCxnSpPr>
          <p:nvPr/>
        </p:nvCxnSpPr>
        <p:spPr>
          <a:xfrm>
            <a:off x="12420600" y="3480622"/>
            <a:ext cx="354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ED9B73-0D8B-49BE-AB85-09394BB7B2F1}"/>
              </a:ext>
            </a:extLst>
          </p:cNvPr>
          <p:cNvCxnSpPr>
            <a:cxnSpLocks/>
          </p:cNvCxnSpPr>
          <p:nvPr/>
        </p:nvCxnSpPr>
        <p:spPr>
          <a:xfrm>
            <a:off x="12420600" y="4381983"/>
            <a:ext cx="177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1211C4-AC99-4A08-9A72-41E46A9A44C2}"/>
              </a:ext>
            </a:extLst>
          </p:cNvPr>
          <p:cNvCxnSpPr>
            <a:cxnSpLocks/>
          </p:cNvCxnSpPr>
          <p:nvPr/>
        </p:nvCxnSpPr>
        <p:spPr>
          <a:xfrm>
            <a:off x="2514600" y="1832968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3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5284" y="180975"/>
            <a:ext cx="17797431" cy="992505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D25246-9321-48C8-B571-870B7A5AB869}"/>
              </a:ext>
            </a:extLst>
          </p:cNvPr>
          <p:cNvCxnSpPr>
            <a:cxnSpLocks/>
          </p:cNvCxnSpPr>
          <p:nvPr/>
        </p:nvCxnSpPr>
        <p:spPr>
          <a:xfrm flipH="1">
            <a:off x="4343400" y="4286003"/>
            <a:ext cx="4969933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A5BDAD-959F-4970-A612-A329CF88AC8F}"/>
              </a:ext>
            </a:extLst>
          </p:cNvPr>
          <p:cNvCxnSpPr>
            <a:cxnSpLocks/>
          </p:cNvCxnSpPr>
          <p:nvPr/>
        </p:nvCxnSpPr>
        <p:spPr>
          <a:xfrm>
            <a:off x="9304866" y="4307171"/>
            <a:ext cx="3953934" cy="1532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B8C68E-E2A5-4C26-BCC7-BE92B58523B1}"/>
              </a:ext>
            </a:extLst>
          </p:cNvPr>
          <p:cNvSpPr/>
          <p:nvPr/>
        </p:nvSpPr>
        <p:spPr>
          <a:xfrm>
            <a:off x="931333" y="6362700"/>
            <a:ext cx="6231467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cô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giá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khoa,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hộp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chữ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tôi,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chúng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</a:rPr>
              <a:t>nó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DB0C65-2EDA-42E9-8E82-04432D7F91FE}"/>
              </a:ext>
            </a:extLst>
          </p:cNvPr>
          <p:cNvSpPr/>
          <p:nvPr/>
        </p:nvSpPr>
        <p:spPr>
          <a:xfrm>
            <a:off x="10287000" y="6349796"/>
            <a:ext cx="6934200" cy="31371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xôn xao, reo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nhảy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mừng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rỡ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tranh nhau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hỏi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thế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C4AC4-6923-4D7D-A6EF-965369372F54}"/>
              </a:ext>
            </a:extLst>
          </p:cNvPr>
          <p:cNvSpPr txBox="1"/>
          <p:nvPr/>
        </p:nvSpPr>
        <p:spPr>
          <a:xfrm>
            <a:off x="931333" y="800100"/>
            <a:ext cx="167640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Khi cô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tôi xôn xao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nhau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cô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 TRẦN HOÀI DƯƠNG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EEF097-C214-4B5B-B8FF-2317518399B0}"/>
              </a:ext>
            </a:extLst>
          </p:cNvPr>
          <p:cNvCxnSpPr>
            <a:cxnSpLocks/>
          </p:cNvCxnSpPr>
          <p:nvPr/>
        </p:nvCxnSpPr>
        <p:spPr>
          <a:xfrm>
            <a:off x="2362200" y="15748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ECC0A-F77C-42DF-8746-744ACBD77723}"/>
              </a:ext>
            </a:extLst>
          </p:cNvPr>
          <p:cNvCxnSpPr>
            <a:cxnSpLocks/>
          </p:cNvCxnSpPr>
          <p:nvPr/>
        </p:nvCxnSpPr>
        <p:spPr>
          <a:xfrm>
            <a:off x="13944600" y="1485900"/>
            <a:ext cx="35983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9E11D5-E7DB-4656-B1BF-776E6F596E4C}"/>
              </a:ext>
            </a:extLst>
          </p:cNvPr>
          <p:cNvCxnSpPr>
            <a:cxnSpLocks/>
          </p:cNvCxnSpPr>
          <p:nvPr/>
        </p:nvCxnSpPr>
        <p:spPr>
          <a:xfrm>
            <a:off x="931333" y="2324100"/>
            <a:ext cx="1888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586FF2-0769-4666-BFB8-D44C526364AE}"/>
              </a:ext>
            </a:extLst>
          </p:cNvPr>
          <p:cNvCxnSpPr>
            <a:cxnSpLocks/>
          </p:cNvCxnSpPr>
          <p:nvPr/>
        </p:nvCxnSpPr>
        <p:spPr>
          <a:xfrm>
            <a:off x="6172200" y="1591734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5EE62C-4C0F-45EB-A7D6-AE23E61D564A}"/>
              </a:ext>
            </a:extLst>
          </p:cNvPr>
          <p:cNvCxnSpPr>
            <a:cxnSpLocks/>
          </p:cNvCxnSpPr>
          <p:nvPr/>
        </p:nvCxnSpPr>
        <p:spPr>
          <a:xfrm>
            <a:off x="5960533" y="2413000"/>
            <a:ext cx="35644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BFBED7-F6EA-4BE8-A12F-DCD7E4B6A733}"/>
              </a:ext>
            </a:extLst>
          </p:cNvPr>
          <p:cNvCxnSpPr>
            <a:cxnSpLocks/>
          </p:cNvCxnSpPr>
          <p:nvPr/>
        </p:nvCxnSpPr>
        <p:spPr>
          <a:xfrm>
            <a:off x="9829800" y="2413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4F9DC8-77A6-4DEB-B0E7-2A2E7C42F4FC}"/>
              </a:ext>
            </a:extLst>
          </p:cNvPr>
          <p:cNvCxnSpPr>
            <a:cxnSpLocks/>
          </p:cNvCxnSpPr>
          <p:nvPr/>
        </p:nvCxnSpPr>
        <p:spPr>
          <a:xfrm>
            <a:off x="12200466" y="2417233"/>
            <a:ext cx="2887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F0F2ED-9CFC-4E31-BD8B-FABA175C396D}"/>
              </a:ext>
            </a:extLst>
          </p:cNvPr>
          <p:cNvCxnSpPr>
            <a:cxnSpLocks/>
          </p:cNvCxnSpPr>
          <p:nvPr/>
        </p:nvCxnSpPr>
        <p:spPr>
          <a:xfrm>
            <a:off x="6333066" y="3251200"/>
            <a:ext cx="586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416122-2368-4110-98E6-D204A45DE33F}"/>
              </a:ext>
            </a:extLst>
          </p:cNvPr>
          <p:cNvCxnSpPr>
            <a:cxnSpLocks/>
          </p:cNvCxnSpPr>
          <p:nvPr/>
        </p:nvCxnSpPr>
        <p:spPr>
          <a:xfrm>
            <a:off x="5532966" y="3251200"/>
            <a:ext cx="6392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56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862791" y="-834557"/>
            <a:ext cx="11591075" cy="13110342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6120581" y="1742105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6243" y="3089728"/>
            <a:ext cx="16515589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03.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VIẾT 3 CÂU TẢ ĐỒ VẬT HOẶC CON VẬT, CÂY CỐI CÓ HÌNH ẢNH NHÂN HÓA.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2710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09600" y="266699"/>
            <a:ext cx="17180358" cy="8028499"/>
          </a:xfrm>
          <a:custGeom>
            <a:avLst/>
            <a:gdLst/>
            <a:ahLst/>
            <a:cxnLst/>
            <a:rect l="l" t="t" r="r" b="b"/>
            <a:pathLst>
              <a:path w="17291917" h="6912999">
                <a:moveTo>
                  <a:pt x="0" y="6912999"/>
                </a:moveTo>
                <a:lnTo>
                  <a:pt x="17291916" y="6912999"/>
                </a:lnTo>
                <a:lnTo>
                  <a:pt x="17291916" y="0"/>
                </a:lnTo>
                <a:lnTo>
                  <a:pt x="0" y="0"/>
                </a:lnTo>
                <a:lnTo>
                  <a:pt x="0" y="69129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040430">
            <a:off x="15713760" y="8264625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1" y="0"/>
                </a:lnTo>
                <a:lnTo>
                  <a:pt x="46104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362793">
            <a:off x="-1807168" y="-196046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A00FD0C-7BD2-44F4-9BB0-7DEF0F1B4C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8200" y="5448300"/>
            <a:ext cx="2699034" cy="4388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AA3925-A8B2-454E-9B28-49A1274352B0}"/>
              </a:ext>
            </a:extLst>
          </p:cNvPr>
          <p:cNvSpPr txBox="1"/>
          <p:nvPr/>
        </p:nvSpPr>
        <p:spPr>
          <a:xfrm>
            <a:off x="3599079" y="1714500"/>
            <a:ext cx="11201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câu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cây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BE241E-F8A7-4E35-B6B6-9DCA5EBE1141}"/>
              </a:ext>
            </a:extLst>
          </p:cNvPr>
          <p:cNvSpPr/>
          <p:nvPr/>
        </p:nvSpPr>
        <p:spPr>
          <a:xfrm>
            <a:off x="3418882" y="4457700"/>
            <a:ext cx="83820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369F6-C7C1-4A42-B1D8-F0266333AF8C}"/>
              </a:ext>
            </a:extLst>
          </p:cNvPr>
          <p:cNvSpPr txBox="1"/>
          <p:nvPr/>
        </p:nvSpPr>
        <p:spPr>
          <a:xfrm>
            <a:off x="4800600" y="4076700"/>
            <a:ext cx="107442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1193406">
            <a:off x="-5540226" y="-5531024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659078" y="3508770"/>
            <a:ext cx="4373667" cy="5317893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6"/>
                </a:lnTo>
                <a:lnTo>
                  <a:pt x="0" y="129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980850" y="4984401"/>
            <a:ext cx="384040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sp>
        <p:nvSpPr>
          <p:cNvPr id="22" name="Freeform 22"/>
          <p:cNvSpPr/>
          <p:nvPr/>
        </p:nvSpPr>
        <p:spPr>
          <a:xfrm rot="1778895">
            <a:off x="15029636" y="6563621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3705057">
            <a:off x="1278504" y="1621817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705057">
            <a:off x="15881066" y="5095933"/>
            <a:ext cx="960020" cy="1303932"/>
          </a:xfrm>
          <a:custGeom>
            <a:avLst/>
            <a:gdLst/>
            <a:ahLst/>
            <a:cxnLst/>
            <a:rect l="l" t="t" r="r" b="b"/>
            <a:pathLst>
              <a:path w="960020" h="1303932">
                <a:moveTo>
                  <a:pt x="0" y="0"/>
                </a:moveTo>
                <a:lnTo>
                  <a:pt x="960020" y="0"/>
                </a:lnTo>
                <a:lnTo>
                  <a:pt x="960020" y="1303932"/>
                </a:lnTo>
                <a:lnTo>
                  <a:pt x="0" y="1303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0412530">
            <a:off x="16305762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912969">
            <a:off x="-3098406" y="768940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39F548-3275-448F-AB93-1031A7B8106D}"/>
              </a:ext>
            </a:extLst>
          </p:cNvPr>
          <p:cNvGrpSpPr/>
          <p:nvPr/>
        </p:nvGrpSpPr>
        <p:grpSpPr>
          <a:xfrm>
            <a:off x="4267200" y="693752"/>
            <a:ext cx="11292368" cy="2557152"/>
            <a:chOff x="4267200" y="693752"/>
            <a:chExt cx="11292368" cy="2557152"/>
          </a:xfrm>
        </p:grpSpPr>
        <p:grpSp>
          <p:nvGrpSpPr>
            <p:cNvPr id="2" name="Group 2"/>
            <p:cNvGrpSpPr/>
            <p:nvPr/>
          </p:nvGrpSpPr>
          <p:grpSpPr>
            <a:xfrm>
              <a:off x="4508370" y="693752"/>
              <a:ext cx="11051198" cy="2557152"/>
              <a:chOff x="0" y="0"/>
              <a:chExt cx="2067007" cy="660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06700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067007" h="660400">
                    <a:moveTo>
                      <a:pt x="194254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942547" y="0"/>
                    </a:lnTo>
                    <a:cubicBezTo>
                      <a:pt x="2011127" y="0"/>
                      <a:pt x="2067007" y="55880"/>
                      <a:pt x="2067007" y="124460"/>
                    </a:cubicBezTo>
                    <a:lnTo>
                      <a:pt x="2067007" y="535940"/>
                    </a:lnTo>
                    <a:cubicBezTo>
                      <a:pt x="2067007" y="604520"/>
                      <a:pt x="2011127" y="660400"/>
                      <a:pt x="1942547" y="6604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196B526A-7EC2-438C-8CA9-D5F7065C945B}"/>
                </a:ext>
              </a:extLst>
            </p:cNvPr>
            <p:cNvSpPr txBox="1"/>
            <p:nvPr/>
          </p:nvSpPr>
          <p:spPr>
            <a:xfrm>
              <a:off x="4267200" y="1047280"/>
              <a:ext cx="10703285" cy="1359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6600" b="1" dirty="0">
                  <a:solidFill>
                    <a:srgbClr val="C00000"/>
                  </a:solidFill>
                </a:rPr>
                <a:t>CỦNG CỐ - DẶN DÒ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Freeform 12">
            <a:extLst>
              <a:ext uri="{FF2B5EF4-FFF2-40B4-BE49-F238E27FC236}">
                <a16:creationId xmlns:a16="http://schemas.microsoft.com/office/drawing/2014/main" id="{8A2B2E8D-1F1B-4ED5-ABE7-8487C154EA4C}"/>
              </a:ext>
            </a:extLst>
          </p:cNvPr>
          <p:cNvSpPr/>
          <p:nvPr/>
        </p:nvSpPr>
        <p:spPr>
          <a:xfrm>
            <a:off x="10579156" y="3491007"/>
            <a:ext cx="4373667" cy="5317893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6"/>
                </a:lnTo>
                <a:lnTo>
                  <a:pt x="0" y="129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528EA1A5-892A-49FE-B1A4-9BC9A2F88186}"/>
              </a:ext>
            </a:extLst>
          </p:cNvPr>
          <p:cNvSpPr txBox="1"/>
          <p:nvPr/>
        </p:nvSpPr>
        <p:spPr>
          <a:xfrm>
            <a:off x="10845785" y="4984401"/>
            <a:ext cx="3840407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87004" y="8367800"/>
            <a:ext cx="3913992" cy="1295176"/>
          </a:xfrm>
          <a:custGeom>
            <a:avLst/>
            <a:gdLst/>
            <a:ahLst/>
            <a:cxnLst/>
            <a:rect l="l" t="t" r="r" b="b"/>
            <a:pathLst>
              <a:path w="3913992" h="1295176">
                <a:moveTo>
                  <a:pt x="0" y="0"/>
                </a:moveTo>
                <a:lnTo>
                  <a:pt x="3913992" y="0"/>
                </a:lnTo>
                <a:lnTo>
                  <a:pt x="3913992" y="1295175"/>
                </a:lnTo>
                <a:lnTo>
                  <a:pt x="0" y="12951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301527">
            <a:off x="4832072" y="-2164853"/>
            <a:ext cx="8623856" cy="14616706"/>
          </a:xfrm>
          <a:custGeom>
            <a:avLst/>
            <a:gdLst/>
            <a:ahLst/>
            <a:cxnLst/>
            <a:rect l="l" t="t" r="r" b="b"/>
            <a:pathLst>
              <a:path w="8623856" h="14616706">
                <a:moveTo>
                  <a:pt x="0" y="0"/>
                </a:moveTo>
                <a:lnTo>
                  <a:pt x="8623856" y="0"/>
                </a:lnTo>
                <a:lnTo>
                  <a:pt x="8623856" y="14616706"/>
                </a:lnTo>
                <a:lnTo>
                  <a:pt x="0" y="14616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406634" y="6053131"/>
            <a:ext cx="4029055" cy="6349514"/>
          </a:xfrm>
          <a:custGeom>
            <a:avLst/>
            <a:gdLst/>
            <a:ahLst/>
            <a:cxnLst/>
            <a:rect l="l" t="t" r="r" b="b"/>
            <a:pathLst>
              <a:path w="4029055" h="6349514">
                <a:moveTo>
                  <a:pt x="4029055" y="0"/>
                </a:moveTo>
                <a:lnTo>
                  <a:pt x="0" y="0"/>
                </a:lnTo>
                <a:lnTo>
                  <a:pt x="0" y="6349514"/>
                </a:lnTo>
                <a:lnTo>
                  <a:pt x="4029055" y="6349514"/>
                </a:lnTo>
                <a:lnTo>
                  <a:pt x="402905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207898" y="5842496"/>
            <a:ext cx="4259388" cy="5324235"/>
          </a:xfrm>
          <a:custGeom>
            <a:avLst/>
            <a:gdLst/>
            <a:ahLst/>
            <a:cxnLst/>
            <a:rect l="l" t="t" r="r" b="b"/>
            <a:pathLst>
              <a:path w="4259388" h="5324235">
                <a:moveTo>
                  <a:pt x="0" y="0"/>
                </a:moveTo>
                <a:lnTo>
                  <a:pt x="4259388" y="0"/>
                </a:lnTo>
                <a:lnTo>
                  <a:pt x="4259388" y="5324235"/>
                </a:lnTo>
                <a:lnTo>
                  <a:pt x="0" y="53242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418508">
            <a:off x="14810723" y="1214670"/>
            <a:ext cx="2677368" cy="1883082"/>
          </a:xfrm>
          <a:custGeom>
            <a:avLst/>
            <a:gdLst/>
            <a:ahLst/>
            <a:cxnLst/>
            <a:rect l="l" t="t" r="r" b="b"/>
            <a:pathLst>
              <a:path w="2677368" h="1883082">
                <a:moveTo>
                  <a:pt x="0" y="0"/>
                </a:moveTo>
                <a:lnTo>
                  <a:pt x="2677369" y="0"/>
                </a:lnTo>
                <a:lnTo>
                  <a:pt x="2677369" y="1883082"/>
                </a:lnTo>
                <a:lnTo>
                  <a:pt x="0" y="1883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162830" y="952500"/>
            <a:ext cx="9962339" cy="71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Nunito Bold"/>
              </a:rPr>
              <a:t>Salford School</a:t>
            </a:r>
          </a:p>
        </p:txBody>
      </p:sp>
      <p:sp>
        <p:nvSpPr>
          <p:cNvPr id="10" name="Freeform 10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12969">
            <a:off x="-2583002" y="-1521043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2083B-C7E9-42AF-8264-9F73C126E81B}"/>
              </a:ext>
            </a:extLst>
          </p:cNvPr>
          <p:cNvSpPr txBox="1"/>
          <p:nvPr/>
        </p:nvSpPr>
        <p:spPr>
          <a:xfrm>
            <a:off x="2907705" y="2560891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NGHE,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82BF3F65-892D-165E-E26E-9A872507EB54}"/>
              </a:ext>
            </a:extLst>
          </p:cNvPr>
          <p:cNvSpPr/>
          <p:nvPr/>
        </p:nvSpPr>
        <p:spPr>
          <a:xfrm>
            <a:off x="0" y="4816507"/>
            <a:ext cx="7696200" cy="5127593"/>
          </a:xfrm>
          <a:custGeom>
            <a:avLst/>
            <a:gdLst/>
            <a:ahLst/>
            <a:cxnLst/>
            <a:rect l="l" t="t" r="r" b="b"/>
            <a:pathLst>
              <a:path w="6176060" h="4114800">
                <a:moveTo>
                  <a:pt x="0" y="0"/>
                </a:moveTo>
                <a:lnTo>
                  <a:pt x="6176060" y="0"/>
                </a:lnTo>
                <a:lnTo>
                  <a:pt x="6176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C35DE-B8EA-AF39-DCE6-62033E8EE2DF}"/>
              </a:ext>
            </a:extLst>
          </p:cNvPr>
          <p:cNvSpPr txBox="1"/>
          <p:nvPr/>
        </p:nvSpPr>
        <p:spPr>
          <a:xfrm>
            <a:off x="5105400" y="3429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8E680-8ABD-C830-ABB7-76A94840322E}"/>
              </a:ext>
            </a:extLst>
          </p:cNvPr>
          <p:cNvGrpSpPr/>
          <p:nvPr/>
        </p:nvGrpSpPr>
        <p:grpSpPr>
          <a:xfrm>
            <a:off x="1143000" y="1943100"/>
            <a:ext cx="15697200" cy="1824923"/>
            <a:chOff x="1143000" y="2151260"/>
            <a:chExt cx="15697200" cy="1824923"/>
          </a:xfrm>
        </p:grpSpPr>
        <p:pic>
          <p:nvPicPr>
            <p:cNvPr id="1028" name="Picture 4" descr="Question ">
              <a:extLst>
                <a:ext uri="{FF2B5EF4-FFF2-40B4-BE49-F238E27FC236}">
                  <a16:creationId xmlns:a16="http://schemas.microsoft.com/office/drawing/2014/main" id="{9757EA44-BFEE-8817-708E-9581F35AC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5412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B4A65E-B39D-7AED-95D1-85561F795F9B}"/>
                </a:ext>
              </a:extLst>
            </p:cNvPr>
            <p:cNvSpPr txBox="1"/>
            <p:nvPr/>
          </p:nvSpPr>
          <p:spPr>
            <a:xfrm>
              <a:off x="2819400" y="2151260"/>
              <a:ext cx="14020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hãy đặt 2 câu trong đó có sử dụng biện pháp nghệ thuật nhân hóa. </a:t>
              </a: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C2952C5-DF94-DF0D-DB09-F7A1755ABE38}"/>
              </a:ext>
            </a:extLst>
          </p:cNvPr>
          <p:cNvSpPr/>
          <p:nvPr/>
        </p:nvSpPr>
        <p:spPr>
          <a:xfrm>
            <a:off x="8229600" y="3768023"/>
            <a:ext cx="9067800" cy="1908877"/>
          </a:xfrm>
          <a:prstGeom prst="wedgeRoundRectCallout">
            <a:avLst>
              <a:gd name="adj1" fmla="val -56915"/>
              <a:gd name="adj2" fmla="val 421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mặt trời rực rỡ.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A4C5C93-3210-C301-6B1A-352E0634916D}"/>
              </a:ext>
            </a:extLst>
          </p:cNvPr>
          <p:cNvSpPr/>
          <p:nvPr/>
        </p:nvSpPr>
        <p:spPr>
          <a:xfrm>
            <a:off x="8229600" y="6451081"/>
            <a:ext cx="9067800" cy="1908877"/>
          </a:xfrm>
          <a:prstGeom prst="wedgeRoundRectCallout">
            <a:avLst>
              <a:gd name="adj1" fmla="val -56127"/>
              <a:gd name="adj2" fmla="val -3715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chú gà con cứ lon ton 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mẹ.</a:t>
            </a:r>
          </a:p>
        </p:txBody>
      </p:sp>
    </p:spTree>
    <p:extLst>
      <p:ext uri="{BB962C8B-B14F-4D97-AF65-F5344CB8AC3E}">
        <p14:creationId xmlns:p14="http://schemas.microsoft.com/office/powerpoint/2010/main" val="404881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498042" y="1433777"/>
            <a:ext cx="17291917" cy="6912999"/>
          </a:xfrm>
          <a:custGeom>
            <a:avLst/>
            <a:gdLst/>
            <a:ahLst/>
            <a:cxnLst/>
            <a:rect l="l" t="t" r="r" b="b"/>
            <a:pathLst>
              <a:path w="17291917" h="6912999">
                <a:moveTo>
                  <a:pt x="0" y="6912999"/>
                </a:moveTo>
                <a:lnTo>
                  <a:pt x="17291916" y="6912999"/>
                </a:lnTo>
                <a:lnTo>
                  <a:pt x="17291916" y="0"/>
                </a:lnTo>
                <a:lnTo>
                  <a:pt x="0" y="0"/>
                </a:lnTo>
                <a:lnTo>
                  <a:pt x="0" y="691299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040430">
            <a:off x="15713760" y="8264625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1" y="0"/>
                </a:lnTo>
                <a:lnTo>
                  <a:pt x="46104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362793">
            <a:off x="-1807168" y="-1960464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13E8BB81-EB68-41B5-A52E-46C21E3B1C55}"/>
              </a:ext>
            </a:extLst>
          </p:cNvPr>
          <p:cNvSpPr txBox="1"/>
          <p:nvPr/>
        </p:nvSpPr>
        <p:spPr>
          <a:xfrm>
            <a:off x="174360" y="2884868"/>
            <a:ext cx="1798798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latin typeface="Arial" panose="020B0604020202020204" pitchFamily="34" charset="0"/>
                <a:cs typeface="Arial" panose="020B0604020202020204" pitchFamily="34" charset="0"/>
              </a:rPr>
              <a:t>LUYỆN TẬP VỀ NHÂN HÓA</a:t>
            </a:r>
          </a:p>
        </p:txBody>
      </p:sp>
    </p:spTree>
    <p:extLst>
      <p:ext uri="{BB962C8B-B14F-4D97-AF65-F5344CB8AC3E}">
        <p14:creationId xmlns:p14="http://schemas.microsoft.com/office/powerpoint/2010/main" val="42675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193406">
            <a:off x="-4234384" y="6699673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483981">
            <a:off x="13762854" y="-6445400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05057">
            <a:off x="824496" y="852335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1"/>
                </a:lnTo>
                <a:lnTo>
                  <a:pt x="0" y="210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4040430">
            <a:off x="14954090" y="7973148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034BF51A-7D2F-4B5D-B97B-E0CF815B747D}"/>
              </a:ext>
            </a:extLst>
          </p:cNvPr>
          <p:cNvSpPr txBox="1"/>
          <p:nvPr/>
        </p:nvSpPr>
        <p:spPr>
          <a:xfrm>
            <a:off x="3649636" y="469288"/>
            <a:ext cx="10988727" cy="1673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863471-BB8E-4152-A8D4-CBD21056103C}"/>
              </a:ext>
            </a:extLst>
          </p:cNvPr>
          <p:cNvSpPr/>
          <p:nvPr/>
        </p:nvSpPr>
        <p:spPr>
          <a:xfrm>
            <a:off x="1554008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Tìm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hiểu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biện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pháp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 </a:t>
            </a:r>
            <a:r>
              <a:rPr lang="vi-VN" sz="4000" i="1" dirty="0">
                <a:solidFill>
                  <a:schemeClr val="tx1"/>
                </a:solidFill>
              </a:rPr>
              <a:t>Ông </a:t>
            </a:r>
            <a:r>
              <a:rPr lang="vi-VN" sz="4000" i="1" dirty="0" err="1">
                <a:solidFill>
                  <a:schemeClr val="tx1"/>
                </a:solidFill>
              </a:rPr>
              <a:t>Mặt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trời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óng</a:t>
            </a:r>
            <a:r>
              <a:rPr lang="vi-VN" sz="4000" i="1" dirty="0">
                <a:solidFill>
                  <a:schemeClr val="tx1"/>
                </a:solidFill>
              </a:rPr>
              <a:t> </a:t>
            </a:r>
            <a:r>
              <a:rPr lang="vi-VN" sz="4000" i="1" dirty="0" err="1">
                <a:solidFill>
                  <a:schemeClr val="tx1"/>
                </a:solidFill>
              </a:rPr>
              <a:t>ánh</a:t>
            </a:r>
            <a:r>
              <a:rPr lang="vi-VN" sz="4000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99652B-7223-43A0-A510-1D29D8BFE45A}"/>
              </a:ext>
            </a:extLst>
          </p:cNvPr>
          <p:cNvSpPr/>
          <p:nvPr/>
        </p:nvSpPr>
        <p:spPr>
          <a:xfrm>
            <a:off x="6766814" y="314807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Xác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định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kiểu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số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văn,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thơ.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25F927-450F-4B66-99B9-9269757A3C05}"/>
              </a:ext>
            </a:extLst>
          </p:cNvPr>
          <p:cNvSpPr/>
          <p:nvPr/>
        </p:nvSpPr>
        <p:spPr>
          <a:xfrm>
            <a:off x="11995542" y="3136182"/>
            <a:ext cx="4976952" cy="48859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3 câu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vật</a:t>
            </a:r>
            <a:r>
              <a:rPr lang="vi-VN" sz="4000" dirty="0">
                <a:solidFill>
                  <a:schemeClr val="tx1"/>
                </a:solidFill>
              </a:rPr>
              <a:t>, cây </a:t>
            </a:r>
            <a:r>
              <a:rPr lang="vi-VN" sz="4000" dirty="0" err="1">
                <a:solidFill>
                  <a:schemeClr val="tx1"/>
                </a:solidFill>
              </a:rPr>
              <a:t>cối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nhân </a:t>
            </a:r>
            <a:r>
              <a:rPr lang="vi-VN" sz="4000" dirty="0" err="1">
                <a:solidFill>
                  <a:schemeClr val="tx1"/>
                </a:solidFill>
              </a:rPr>
              <a:t>hóa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6320504" y="-1729894"/>
            <a:ext cx="3042867" cy="4132926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75202">
            <a:off x="11566249" y="-723934"/>
            <a:ext cx="11934864" cy="13126367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8407746">
            <a:off x="16415197" y="6449097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307102">
            <a:off x="16176717" y="3481789"/>
            <a:ext cx="2298656" cy="1536657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3520" y="2801321"/>
            <a:ext cx="1684020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01.</a:t>
            </a: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TÌM HIỂU BIỆN PHÁP NHÂN HÓA TRONG BÀI THƠ </a:t>
            </a:r>
            <a:r>
              <a:rPr lang="vi-VN" sz="6600" b="1" i="1" dirty="0">
                <a:solidFill>
                  <a:srgbClr val="C00000"/>
                </a:solidFill>
              </a:rPr>
              <a:t>ÔNG MẶT TRỜI ÓNG ÁNH.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1416538" y="-3346712"/>
            <a:ext cx="6022886" cy="5375426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929773">
            <a:off x="1417869" y="7806633"/>
            <a:ext cx="2753853" cy="3740378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333750" y="215257"/>
            <a:ext cx="116205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sau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4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vi-VN" sz="4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85800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10405" y="1483659"/>
            <a:ext cx="6751790" cy="8449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MẶT TRỜI ÓNG ÁNH</a:t>
            </a:r>
            <a:endParaRPr lang="vi-VN" sz="32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ông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thôi!".</a:t>
            </a:r>
          </a:p>
        </p:txBody>
      </p:sp>
      <p:sp>
        <p:nvSpPr>
          <p:cNvPr id="17" name="Freeform 17"/>
          <p:cNvSpPr/>
          <p:nvPr/>
        </p:nvSpPr>
        <p:spPr>
          <a:xfrm flipH="1">
            <a:off x="15095640" y="4199510"/>
            <a:ext cx="2042621" cy="2295080"/>
          </a:xfrm>
          <a:custGeom>
            <a:avLst/>
            <a:gdLst/>
            <a:ahLst/>
            <a:cxnLst/>
            <a:rect l="l" t="t" r="r" b="b"/>
            <a:pathLst>
              <a:path w="2042621" h="2295080">
                <a:moveTo>
                  <a:pt x="2042621" y="0"/>
                </a:moveTo>
                <a:lnTo>
                  <a:pt x="0" y="0"/>
                </a:lnTo>
                <a:lnTo>
                  <a:pt x="0" y="2295080"/>
                </a:lnTo>
                <a:lnTo>
                  <a:pt x="2042621" y="2295080"/>
                </a:lnTo>
                <a:lnTo>
                  <a:pt x="20426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36CFDF1-4EDD-468C-83F7-E9C5D680D7C9}"/>
              </a:ext>
            </a:extLst>
          </p:cNvPr>
          <p:cNvGrpSpPr/>
          <p:nvPr/>
        </p:nvGrpSpPr>
        <p:grpSpPr>
          <a:xfrm>
            <a:off x="9593059" y="1483659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8E1F2A8-F748-4A72-9936-CC545B501D3F}"/>
                </a:ext>
              </a:extLst>
            </p:cNvPr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508882" y="1725279"/>
            <a:ext cx="6169354" cy="4115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endParaRPr lang="vi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NGÔ THỊ BÍCH HIỀN</a:t>
            </a:r>
            <a:endParaRPr lang="vi-VN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4E758C-BB3F-4960-9506-B9E1054ED7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/>
        </p:blipFill>
        <p:spPr>
          <a:xfrm>
            <a:off x="11629955" y="6076985"/>
            <a:ext cx="4113167" cy="420777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30531" y="1638300"/>
            <a:ext cx="8194787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18" name="Freeform 18"/>
          <p:cNvSpPr/>
          <p:nvPr/>
        </p:nvSpPr>
        <p:spPr>
          <a:xfrm rot="10412530">
            <a:off x="16182128" y="-1234359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36CFDF1-4EDD-468C-83F7-E9C5D680D7C9}"/>
              </a:ext>
            </a:extLst>
          </p:cNvPr>
          <p:cNvGrpSpPr/>
          <p:nvPr/>
        </p:nvGrpSpPr>
        <p:grpSpPr>
          <a:xfrm>
            <a:off x="9677400" y="1104900"/>
            <a:ext cx="8001000" cy="8801100"/>
            <a:chOff x="0" y="0"/>
            <a:chExt cx="2458144" cy="660400"/>
          </a:xfrm>
          <a:solidFill>
            <a:schemeClr val="bg1">
              <a:alpha val="83000"/>
            </a:schemeClr>
          </a:solidFill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8E1F2A8-F748-4A72-9936-CC545B501D3F}"/>
                </a:ext>
              </a:extLst>
            </p:cNvPr>
            <p:cNvSpPr/>
            <p:nvPr/>
          </p:nvSpPr>
          <p:spPr>
            <a:xfrm>
              <a:off x="0" y="0"/>
              <a:ext cx="2458144" cy="660400"/>
            </a:xfrm>
            <a:custGeom>
              <a:avLst/>
              <a:gdLst/>
              <a:ahLst/>
              <a:cxnLst/>
              <a:rect l="l" t="t" r="r" b="b"/>
              <a:pathLst>
                <a:path w="2458144" h="660400">
                  <a:moveTo>
                    <a:pt x="233368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33684" y="0"/>
                  </a:lnTo>
                  <a:cubicBezTo>
                    <a:pt x="2402264" y="0"/>
                    <a:pt x="2458144" y="55880"/>
                    <a:pt x="2458144" y="124460"/>
                  </a:cubicBezTo>
                  <a:lnTo>
                    <a:pt x="2458144" y="535940"/>
                  </a:lnTo>
                  <a:cubicBezTo>
                    <a:pt x="2458144" y="604520"/>
                    <a:pt x="2402264" y="660400"/>
                    <a:pt x="2333684" y="6604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3C215296-DE22-4E94-B887-53C767731A9D}"/>
              </a:ext>
            </a:extLst>
          </p:cNvPr>
          <p:cNvSpPr txBox="1"/>
          <p:nvPr/>
        </p:nvSpPr>
        <p:spPr>
          <a:xfrm>
            <a:off x="10135468" y="3146885"/>
            <a:ext cx="7084863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a)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thơ? 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b)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đó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nhân </a:t>
            </a:r>
            <a:r>
              <a:rPr lang="vi-VN" sz="3600" dirty="0" err="1"/>
              <a:t>hoá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?</a:t>
            </a:r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CDDF63A3-0193-4480-98C1-121AADF9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8665" y="763224"/>
            <a:ext cx="2514600" cy="20672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1FCB27-9A83-4D04-B3B5-DABB020432AF}"/>
              </a:ext>
            </a:extLst>
          </p:cNvPr>
          <p:cNvGrpSpPr/>
          <p:nvPr/>
        </p:nvGrpSpPr>
        <p:grpSpPr>
          <a:xfrm>
            <a:off x="14249400" y="6523637"/>
            <a:ext cx="2970931" cy="3377933"/>
            <a:chOff x="3211175" y="5984410"/>
            <a:chExt cx="3754431" cy="4215611"/>
          </a:xfrm>
        </p:grpSpPr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CF30D900-B750-465A-AE2E-03BAE171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1175" y="6085221"/>
              <a:ext cx="2187702" cy="4114800"/>
            </a:xfrm>
            <a:prstGeom prst="rect">
              <a:avLst/>
            </a:prstGeom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371170F3-1659-4633-9611-D84D6CAC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949354" y="5984410"/>
              <a:ext cx="2016252" cy="411480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146D35A-073B-4227-AEB2-0D0A4E9C11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t="26296" r="6113" b="12352"/>
          <a:stretch/>
        </p:blipFill>
        <p:spPr>
          <a:xfrm>
            <a:off x="1219200" y="2830434"/>
            <a:ext cx="6217451" cy="636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028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 tiết với hơn 120 hình nền ánh sáng mặt trời siêu đỉnh - POPPY">
            <a:extLst>
              <a:ext uri="{FF2B5EF4-FFF2-40B4-BE49-F238E27FC236}">
                <a16:creationId xmlns:a16="http://schemas.microsoft.com/office/drawing/2014/main" id="{DD78C097-71F4-4BED-9452-67921D5B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507">
            <a:off x="1972291" y="2531494"/>
            <a:ext cx="4446853" cy="63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4"/>
          <p:cNvSpPr/>
          <p:nvPr/>
        </p:nvSpPr>
        <p:spPr>
          <a:xfrm rot="159488">
            <a:off x="1414044" y="1943100"/>
            <a:ext cx="5736715" cy="7490874"/>
          </a:xfrm>
          <a:custGeom>
            <a:avLst/>
            <a:gdLst/>
            <a:ahLst/>
            <a:cxnLst/>
            <a:rect l="l" t="t" r="r" b="b"/>
            <a:pathLst>
              <a:path w="13561061" h="15815310">
                <a:moveTo>
                  <a:pt x="13561061" y="15815310"/>
                </a:moveTo>
                <a:lnTo>
                  <a:pt x="0" y="15815310"/>
                </a:lnTo>
                <a:lnTo>
                  <a:pt x="0" y="0"/>
                </a:lnTo>
                <a:lnTo>
                  <a:pt x="13561061" y="0"/>
                </a:lnTo>
                <a:lnTo>
                  <a:pt x="13561061" y="15815310"/>
                </a:lnTo>
                <a:close/>
              </a:path>
            </a:pathLst>
          </a:custGeom>
          <a:blipFill>
            <a:blip r:embed="rId3"/>
            <a:stretch>
              <a:fillRect t="-144" b="-14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Freeform 5"/>
          <p:cNvSpPr/>
          <p:nvPr/>
        </p:nvSpPr>
        <p:spPr>
          <a:xfrm>
            <a:off x="8032055" y="821804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01703" y="1725670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a)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trong </a:t>
            </a:r>
            <a:r>
              <a:rPr lang="vi-VN" sz="4000" b="1" dirty="0" err="1"/>
              <a:t>bài</a:t>
            </a:r>
            <a:r>
              <a:rPr lang="vi-VN" sz="4000" b="1" dirty="0"/>
              <a:t> thơ?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81345" y="5068493"/>
            <a:ext cx="5102795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A23C73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rot="1193406">
            <a:off x="-5304209" y="-5317798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0"/>
                </a:lnTo>
                <a:lnTo>
                  <a:pt x="0" y="8891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483981">
            <a:off x="13052609" y="4471447"/>
            <a:ext cx="11291378" cy="8891960"/>
          </a:xfrm>
          <a:custGeom>
            <a:avLst/>
            <a:gdLst/>
            <a:ahLst/>
            <a:cxnLst/>
            <a:rect l="l" t="t" r="r" b="b"/>
            <a:pathLst>
              <a:path w="11291378" h="8891960">
                <a:moveTo>
                  <a:pt x="0" y="0"/>
                </a:moveTo>
                <a:lnTo>
                  <a:pt x="11291378" y="0"/>
                </a:lnTo>
                <a:lnTo>
                  <a:pt x="11291378" y="8891961"/>
                </a:lnTo>
                <a:lnTo>
                  <a:pt x="0" y="8891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977356">
            <a:off x="15493844" y="-20574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276510" y="82296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705057">
            <a:off x="5879819" y="1558316"/>
            <a:ext cx="1551861" cy="2107791"/>
          </a:xfrm>
          <a:custGeom>
            <a:avLst/>
            <a:gdLst/>
            <a:ahLst/>
            <a:cxnLst/>
            <a:rect l="l" t="t" r="r" b="b"/>
            <a:pathLst>
              <a:path w="1551861" h="2107791">
                <a:moveTo>
                  <a:pt x="0" y="0"/>
                </a:moveTo>
                <a:lnTo>
                  <a:pt x="1551861" y="0"/>
                </a:lnTo>
                <a:lnTo>
                  <a:pt x="1551861" y="2107792"/>
                </a:lnTo>
                <a:lnTo>
                  <a:pt x="0" y="21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726431">
            <a:off x="1225887" y="6356717"/>
            <a:ext cx="1299714" cy="1765316"/>
          </a:xfrm>
          <a:custGeom>
            <a:avLst/>
            <a:gdLst/>
            <a:ahLst/>
            <a:cxnLst/>
            <a:rect l="l" t="t" r="r" b="b"/>
            <a:pathLst>
              <a:path w="1299714" h="1765316">
                <a:moveTo>
                  <a:pt x="0" y="0"/>
                </a:moveTo>
                <a:lnTo>
                  <a:pt x="1299714" y="0"/>
                </a:lnTo>
                <a:lnTo>
                  <a:pt x="1299714" y="1765316"/>
                </a:lnTo>
                <a:lnTo>
                  <a:pt x="0" y="1765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4929773">
            <a:off x="8665615" y="8217302"/>
            <a:ext cx="2533108" cy="3440555"/>
          </a:xfrm>
          <a:custGeom>
            <a:avLst/>
            <a:gdLst/>
            <a:ahLst/>
            <a:cxnLst/>
            <a:rect l="l" t="t" r="r" b="b"/>
            <a:pathLst>
              <a:path w="2533108" h="3440555">
                <a:moveTo>
                  <a:pt x="0" y="0"/>
                </a:moveTo>
                <a:lnTo>
                  <a:pt x="2533109" y="0"/>
                </a:lnTo>
                <a:lnTo>
                  <a:pt x="2533109" y="3440555"/>
                </a:lnTo>
                <a:lnTo>
                  <a:pt x="0" y="3440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4929773">
            <a:off x="10035101" y="-1638826"/>
            <a:ext cx="2547847" cy="3460574"/>
          </a:xfrm>
          <a:custGeom>
            <a:avLst/>
            <a:gdLst/>
            <a:ahLst/>
            <a:cxnLst/>
            <a:rect l="l" t="t" r="r" b="b"/>
            <a:pathLst>
              <a:path w="2547847" h="3460574">
                <a:moveTo>
                  <a:pt x="0" y="0"/>
                </a:moveTo>
                <a:lnTo>
                  <a:pt x="2547848" y="0"/>
                </a:lnTo>
                <a:lnTo>
                  <a:pt x="2547848" y="3460573"/>
                </a:lnTo>
                <a:lnTo>
                  <a:pt x="0" y="34605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07A630A2-1453-4081-96EE-967EABBB42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41360">
            <a:off x="13152503" y="3947085"/>
            <a:ext cx="1085643" cy="205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572000" y="190500"/>
            <a:ext cx="9542034" cy="3157546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41648" y="1094366"/>
            <a:ext cx="7530887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b) </a:t>
            </a:r>
            <a:r>
              <a:rPr lang="vi-VN" sz="4000" b="1" dirty="0" err="1"/>
              <a:t>Sự</a:t>
            </a:r>
            <a:r>
              <a:rPr lang="vi-VN" sz="4000" b="1" dirty="0"/>
              <a:t> </a:t>
            </a:r>
            <a:r>
              <a:rPr lang="vi-VN" sz="4000" b="1" dirty="0" err="1"/>
              <a:t>vật</a:t>
            </a:r>
            <a:r>
              <a:rPr lang="vi-VN" sz="4000" b="1" dirty="0"/>
              <a:t> </a:t>
            </a:r>
            <a:r>
              <a:rPr lang="vi-VN" sz="4000" b="1" dirty="0" err="1"/>
              <a:t>đó</a:t>
            </a:r>
            <a:r>
              <a:rPr lang="vi-VN" sz="4000" b="1" dirty="0"/>
              <a:t> </a:t>
            </a:r>
            <a:r>
              <a:rPr lang="vi-VN" sz="4000" b="1" dirty="0" err="1"/>
              <a:t>được</a:t>
            </a:r>
            <a:r>
              <a:rPr lang="vi-VN" sz="4000" b="1" dirty="0"/>
              <a:t> nhân </a:t>
            </a:r>
            <a:r>
              <a:rPr lang="vi-VN" sz="4000" b="1" dirty="0" err="1"/>
              <a:t>hoá</a:t>
            </a:r>
            <a:r>
              <a:rPr lang="vi-VN" sz="4000" b="1" dirty="0"/>
              <a:t> </a:t>
            </a:r>
            <a:r>
              <a:rPr lang="vi-VN" sz="4000" b="1" dirty="0" err="1"/>
              <a:t>bằng</a:t>
            </a:r>
            <a:r>
              <a:rPr lang="vi-VN" sz="4000" b="1" dirty="0"/>
              <a:t> </a:t>
            </a:r>
            <a:r>
              <a:rPr lang="vi-VN" sz="4000" b="1" dirty="0" err="1"/>
              <a:t>cách</a:t>
            </a:r>
            <a:r>
              <a:rPr lang="vi-VN" sz="4000" b="1" dirty="0"/>
              <a:t> </a:t>
            </a:r>
            <a:r>
              <a:rPr lang="vi-VN" sz="4000" b="1" dirty="0" err="1"/>
              <a:t>nào</a:t>
            </a:r>
            <a:r>
              <a:rPr lang="vi-VN" sz="4000" b="1" dirty="0"/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6759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gọi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. </a:t>
            </a:r>
          </a:p>
        </p:txBody>
      </p:sp>
      <p:sp>
        <p:nvSpPr>
          <p:cNvPr id="12" name="Freeform 12"/>
          <p:cNvSpPr/>
          <p:nvPr/>
        </p:nvSpPr>
        <p:spPr>
          <a:xfrm rot="3977356">
            <a:off x="15493844" y="-20574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276510" y="8229600"/>
            <a:ext cx="4610420" cy="4114800"/>
          </a:xfrm>
          <a:custGeom>
            <a:avLst/>
            <a:gdLst/>
            <a:ahLst/>
            <a:cxnLst/>
            <a:rect l="l" t="t" r="r" b="b"/>
            <a:pathLst>
              <a:path w="4610420" h="4114800">
                <a:moveTo>
                  <a:pt x="0" y="0"/>
                </a:moveTo>
                <a:lnTo>
                  <a:pt x="4610420" y="0"/>
                </a:lnTo>
                <a:lnTo>
                  <a:pt x="4610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D4535F4-7613-4519-927D-D333039776F9}"/>
              </a:ext>
            </a:extLst>
          </p:cNvPr>
          <p:cNvSpPr txBox="1"/>
          <p:nvPr/>
        </p:nvSpPr>
        <p:spPr>
          <a:xfrm>
            <a:off x="6544647" y="4914900"/>
            <a:ext cx="5102795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để</a:t>
            </a:r>
            <a:r>
              <a:rPr lang="vi-VN" sz="3600" dirty="0"/>
              <a:t> </a:t>
            </a: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ông </a:t>
            </a:r>
            <a:r>
              <a:rPr lang="vi-VN" sz="3600" i="1" dirty="0" err="1"/>
              <a:t>Mặt</a:t>
            </a:r>
            <a:r>
              <a:rPr lang="vi-VN" sz="3600" i="1" dirty="0"/>
              <a:t>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nhíu</a:t>
            </a:r>
            <a:r>
              <a:rPr lang="vi-VN" sz="3600" i="1" dirty="0"/>
              <a:t> </a:t>
            </a:r>
            <a:r>
              <a:rPr lang="vi-VN" sz="3600" i="1" dirty="0" err="1"/>
              <a:t>mắt</a:t>
            </a:r>
            <a:r>
              <a:rPr lang="vi-VN" sz="3600" i="1" dirty="0"/>
              <a:t>, </a:t>
            </a:r>
            <a:r>
              <a:rPr lang="vi-VN" sz="3600" i="1" dirty="0" err="1"/>
              <a:t>cười</a:t>
            </a:r>
            <a:r>
              <a:rPr lang="vi-VN" sz="3600" i="1" dirty="0"/>
              <a:t>.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5A7D3ABF-2A7B-49E0-AF6B-E8CEE545B70E}"/>
              </a:ext>
            </a:extLst>
          </p:cNvPr>
          <p:cNvSpPr txBox="1"/>
          <p:nvPr/>
        </p:nvSpPr>
        <p:spPr>
          <a:xfrm>
            <a:off x="12772535" y="4914900"/>
            <a:ext cx="5102795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sự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 thân </a:t>
            </a:r>
            <a:r>
              <a:rPr lang="vi-VN" sz="3600" dirty="0" err="1"/>
              <a:t>mật</a:t>
            </a:r>
            <a:r>
              <a:rPr lang="vi-VN" sz="3600" dirty="0"/>
              <a:t> như </a:t>
            </a:r>
            <a:r>
              <a:rPr lang="vi-VN" sz="3600" dirty="0" err="1"/>
              <a:t>nói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: </a:t>
            </a:r>
            <a:r>
              <a:rPr lang="vi-VN" sz="3600" i="1" dirty="0"/>
              <a:t>“Ông ở trên </a:t>
            </a:r>
            <a:r>
              <a:rPr lang="vi-VN" sz="3600" i="1" dirty="0" err="1"/>
              <a:t>trời</a:t>
            </a:r>
            <a:r>
              <a:rPr lang="vi-VN" sz="3600" i="1" dirty="0"/>
              <a:t> </a:t>
            </a:r>
            <a:r>
              <a:rPr lang="vi-VN" sz="3600" i="1" dirty="0" err="1"/>
              <a:t>nhé</a:t>
            </a:r>
            <a:r>
              <a:rPr lang="vi-VN" sz="3600" i="1" dirty="0"/>
              <a:t>! </a:t>
            </a:r>
            <a:r>
              <a:rPr lang="vi-VN" sz="3600" i="1" dirty="0" err="1"/>
              <a:t>Cháu</a:t>
            </a:r>
            <a:r>
              <a:rPr lang="vi-VN" sz="3600" i="1" dirty="0"/>
              <a:t> ở </a:t>
            </a:r>
            <a:r>
              <a:rPr lang="vi-VN" sz="3600" i="1" dirty="0" err="1"/>
              <a:t>dưới</a:t>
            </a:r>
            <a:r>
              <a:rPr lang="vi-VN" sz="3600" i="1" dirty="0"/>
              <a:t> </a:t>
            </a:r>
            <a:r>
              <a:rPr lang="vi-VN" sz="3600" i="1" dirty="0" err="1"/>
              <a:t>này</a:t>
            </a:r>
            <a:r>
              <a:rPr lang="vi-VN" sz="3600" i="1" dirty="0"/>
              <a:t> thôi!”.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DC1F8A-B7D5-4E1D-84DB-6BC8BECACC97}"/>
              </a:ext>
            </a:extLst>
          </p:cNvPr>
          <p:cNvCxnSpPr>
            <a:cxnSpLocks/>
          </p:cNvCxnSpPr>
          <p:nvPr/>
        </p:nvCxnSpPr>
        <p:spPr>
          <a:xfrm flipH="1">
            <a:off x="3505200" y="3348046"/>
            <a:ext cx="563880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539C1F-F59A-469B-987A-BE4C6C57DB74}"/>
              </a:ext>
            </a:extLst>
          </p:cNvPr>
          <p:cNvCxnSpPr/>
          <p:nvPr/>
        </p:nvCxnSpPr>
        <p:spPr>
          <a:xfrm>
            <a:off x="9144000" y="3348046"/>
            <a:ext cx="0" cy="1338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23EEF9-F70B-48E9-8F60-12D433C64108}"/>
              </a:ext>
            </a:extLst>
          </p:cNvPr>
          <p:cNvCxnSpPr/>
          <p:nvPr/>
        </p:nvCxnSpPr>
        <p:spPr>
          <a:xfrm>
            <a:off x="9144000" y="3348046"/>
            <a:ext cx="5410200" cy="1566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863</Words>
  <Application>Microsoft Office PowerPoint</Application>
  <PresentationFormat>Custom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Nunito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cp:lastModifiedBy>Thảo Đào</cp:lastModifiedBy>
  <cp:revision>31</cp:revision>
  <dcterms:created xsi:type="dcterms:W3CDTF">2006-08-16T00:00:00Z</dcterms:created>
  <dcterms:modified xsi:type="dcterms:W3CDTF">2023-08-29T07:19:33Z</dcterms:modified>
  <dc:identifier>DAFqYErRkQc</dc:identifier>
</cp:coreProperties>
</file>