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48"/>
  </p:notesMasterIdLst>
  <p:sldIdLst>
    <p:sldId id="455" r:id="rId3"/>
    <p:sldId id="456" r:id="rId4"/>
    <p:sldId id="458" r:id="rId5"/>
    <p:sldId id="459" r:id="rId6"/>
    <p:sldId id="460" r:id="rId7"/>
    <p:sldId id="462" r:id="rId8"/>
    <p:sldId id="334" r:id="rId9"/>
    <p:sldId id="261" r:id="rId10"/>
    <p:sldId id="463" r:id="rId11"/>
    <p:sldId id="387" r:id="rId12"/>
    <p:sldId id="388" r:id="rId13"/>
    <p:sldId id="415" r:id="rId14"/>
    <p:sldId id="466" r:id="rId15"/>
    <p:sldId id="465" r:id="rId16"/>
    <p:sldId id="367" r:id="rId17"/>
    <p:sldId id="369" r:id="rId18"/>
    <p:sldId id="370" r:id="rId19"/>
    <p:sldId id="464" r:id="rId20"/>
    <p:sldId id="392" r:id="rId21"/>
    <p:sldId id="393" r:id="rId22"/>
    <p:sldId id="395" r:id="rId23"/>
    <p:sldId id="397" r:id="rId24"/>
    <p:sldId id="399" r:id="rId25"/>
    <p:sldId id="401" r:id="rId26"/>
    <p:sldId id="412" r:id="rId27"/>
    <p:sldId id="402" r:id="rId28"/>
    <p:sldId id="407" r:id="rId29"/>
    <p:sldId id="406" r:id="rId30"/>
    <p:sldId id="405" r:id="rId31"/>
    <p:sldId id="404" r:id="rId32"/>
    <p:sldId id="403" r:id="rId33"/>
    <p:sldId id="408" r:id="rId34"/>
    <p:sldId id="410" r:id="rId35"/>
    <p:sldId id="409" r:id="rId36"/>
    <p:sldId id="363" r:id="rId37"/>
    <p:sldId id="356" r:id="rId38"/>
    <p:sldId id="376" r:id="rId39"/>
    <p:sldId id="416" r:id="rId40"/>
    <p:sldId id="374" r:id="rId41"/>
    <p:sldId id="377" r:id="rId42"/>
    <p:sldId id="355" r:id="rId43"/>
    <p:sldId id="418" r:id="rId44"/>
    <p:sldId id="467" r:id="rId45"/>
    <p:sldId id="417" r:id="rId46"/>
    <p:sldId id="420" r:id="rId47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9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0000FF"/>
    <a:srgbClr val="FF0066"/>
    <a:srgbClr val="66FF33"/>
    <a:srgbClr val="FF0000"/>
    <a:srgbClr val="000000"/>
    <a:srgbClr val="FFFF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62"/>
    <p:restoredTop sz="93975"/>
  </p:normalViewPr>
  <p:slideViewPr>
    <p:cSldViewPr showGuides="1">
      <p:cViewPr>
        <p:scale>
          <a:sx n="76" d="100"/>
          <a:sy n="76" d="100"/>
        </p:scale>
        <p:origin x="-1092" y="66"/>
      </p:cViewPr>
      <p:guideLst>
        <p:guide orient="horz" pos="2160"/>
        <p:guide pos="289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01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242034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85bf72cbe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85bf72cbe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/>
              <a:t>7</a:t>
            </a:fld>
            <a:endParaRPr lang="en-US" sz="1200" dirty="0"/>
          </a:p>
        </p:txBody>
      </p:sp>
      <p:sp>
        <p:nvSpPr>
          <p:cNvPr id="45059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5060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/>
              <a:t>8</a:t>
            </a:fld>
            <a:endParaRPr lang="en-US" sz="1200" dirty="0"/>
          </a:p>
        </p:txBody>
      </p:sp>
      <p:sp>
        <p:nvSpPr>
          <p:cNvPr id="46083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608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/>
              <a:t>35</a:t>
            </a:fld>
            <a:endParaRPr lang="en-US" sz="1200" dirty="0"/>
          </a:p>
        </p:txBody>
      </p:sp>
      <p:sp>
        <p:nvSpPr>
          <p:cNvPr id="47107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7108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/>
              <a:t>36</a:t>
            </a:fld>
            <a:endParaRPr lang="en-US" sz="1200" dirty="0"/>
          </a:p>
        </p:txBody>
      </p:sp>
      <p:sp>
        <p:nvSpPr>
          <p:cNvPr id="48131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8132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/>
              <a:t>41</a:t>
            </a:fld>
            <a:endParaRPr lang="en-US" sz="1200" dirty="0"/>
          </a:p>
        </p:txBody>
      </p:sp>
      <p:sp>
        <p:nvSpPr>
          <p:cNvPr id="4915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915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gradFill>
          <a:gsLst>
            <a:gs pos="0">
              <a:srgbClr val="00A4CC"/>
            </a:gs>
            <a:gs pos="100000">
              <a:srgbClr val="036E96"/>
            </a:gs>
          </a:gsLst>
          <a:lin ang="2698631" scaled="0"/>
        </a:gra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subTitle" idx="1"/>
          </p:nvPr>
        </p:nvSpPr>
        <p:spPr>
          <a:xfrm>
            <a:off x="720000" y="1261800"/>
            <a:ext cx="7704000" cy="50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37" name="Google Shape;37;p6"/>
          <p:cNvPicPr preferRelativeResize="0"/>
          <p:nvPr/>
        </p:nvPicPr>
        <p:blipFill>
          <a:blip r:embed="rId2"/>
          <a:stretch>
            <a:fillRect/>
          </a:stretch>
        </p:blipFill>
        <p:spPr>
          <a:xfrm flipH="1">
            <a:off x="5769974" y="-1830549"/>
            <a:ext cx="4584326" cy="510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1332000" y="597000"/>
            <a:ext cx="6480000" cy="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bg>
      <p:bgPr>
        <a:gradFill>
          <a:gsLst>
            <a:gs pos="0">
              <a:srgbClr val="00A4CC"/>
            </a:gs>
            <a:gs pos="100000">
              <a:srgbClr val="036E96"/>
            </a:gs>
          </a:gsLst>
          <a:lin ang="2698631" scaled="0"/>
        </a:gra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-420975">
            <a:off x="6276063" y="4600885"/>
            <a:ext cx="1490324" cy="2361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>
          <a:blip r:embed="rId3"/>
          <a:stretch>
            <a:fillRect/>
          </a:stretch>
        </p:blipFill>
        <p:spPr>
          <a:xfrm flipH="1">
            <a:off x="-408637" y="-511667"/>
            <a:ext cx="10059580" cy="769691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592000" y="2829000"/>
            <a:ext cx="3960000" cy="12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 idx="2" hasCustomPrompt="1"/>
          </p:nvPr>
        </p:nvSpPr>
        <p:spPr>
          <a:xfrm>
            <a:off x="3762150" y="1485000"/>
            <a:ext cx="1619700" cy="15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Montserrat"/>
              <a:buNone/>
              <a:defRPr sz="6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3253350" y="3773000"/>
            <a:ext cx="2637300" cy="15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gradFill>
          <a:gsLst>
            <a:gs pos="0">
              <a:srgbClr val="00A4CC"/>
            </a:gs>
            <a:gs pos="100000">
              <a:srgbClr val="036E96"/>
            </a:gs>
          </a:gsLst>
          <a:lin ang="2698631" scaled="0"/>
        </a:gra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subTitle" idx="1"/>
          </p:nvPr>
        </p:nvSpPr>
        <p:spPr>
          <a:xfrm>
            <a:off x="720000" y="1261800"/>
            <a:ext cx="7704000" cy="50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37" name="Google Shape;37;p6"/>
          <p:cNvPicPr preferRelativeResize="0"/>
          <p:nvPr/>
        </p:nvPicPr>
        <p:blipFill>
          <a:blip r:embed="rId2"/>
          <a:stretch>
            <a:fillRect/>
          </a:stretch>
        </p:blipFill>
        <p:spPr>
          <a:xfrm flipH="1">
            <a:off x="5769974" y="-1830549"/>
            <a:ext cx="4584326" cy="510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1332000" y="597000"/>
            <a:ext cx="6480000" cy="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bg>
      <p:bgPr>
        <a:gradFill>
          <a:gsLst>
            <a:gs pos="0">
              <a:srgbClr val="00A4CC"/>
            </a:gs>
            <a:gs pos="100000">
              <a:srgbClr val="036E96"/>
            </a:gs>
          </a:gsLst>
          <a:lin ang="2698631" scaled="0"/>
        </a:gra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-420975">
            <a:off x="6276063" y="4600885"/>
            <a:ext cx="1490324" cy="2361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>
          <a:blip r:embed="rId3"/>
          <a:stretch>
            <a:fillRect/>
          </a:stretch>
        </p:blipFill>
        <p:spPr>
          <a:xfrm flipH="1">
            <a:off x="-408637" y="-511667"/>
            <a:ext cx="10059580" cy="769691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592000" y="2829000"/>
            <a:ext cx="3960000" cy="12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 idx="2" hasCustomPrompt="1"/>
          </p:nvPr>
        </p:nvSpPr>
        <p:spPr>
          <a:xfrm>
            <a:off x="3762150" y="1485000"/>
            <a:ext cx="1619700" cy="15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Montserrat"/>
              <a:buNone/>
              <a:defRPr sz="6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3253350" y="3773000"/>
            <a:ext cx="2637300" cy="15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obinhdinh.com.vn/binhdinhquaanh/2007/5/43444/images/images45174_T41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file:///C:\Users\Silk\Desktop\vung%20bien%20nuoc%20ta\BienHatChieuNay-ThuPhuong_3976z%20(1).mp3" TargetMode="External"/><Relationship Id="rId1" Type="http://schemas.microsoft.com/office/2007/relationships/media" Target="file:///C:\Users\Silk\Desktop\vung%20bien%20nuoc%20ta\BienHatChieuNay-ThuPhuong_3976z%20(1).mp3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Silk\Desktop\vung%20bien%20nuoc%20ta\NoiDaoXa-TrongTan_38q89.mp3" TargetMode="External"/><Relationship Id="rId7" Type="http://schemas.openxmlformats.org/officeDocument/2006/relationships/image" Target="../media/image46.png"/><Relationship Id="rId2" Type="http://schemas.microsoft.com/office/2007/relationships/media" Target="file:///C:\Users\Silk\Desktop\vung%20bien%20nuoc%20ta\NoiDaoXa-TrongTan_38q89.mp3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45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6" name="WordArt 11"/>
          <p:cNvSpPr>
            <a:spLocks noTextEdit="1"/>
          </p:cNvSpPr>
          <p:nvPr/>
        </p:nvSpPr>
        <p:spPr>
          <a:xfrm>
            <a:off x="228600" y="3429000"/>
            <a:ext cx="8969375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1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0" y="228600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F9F9F9"/>
                </a:solidFill>
              </a:rPr>
              <a:t>ĐỊA LÍ</a:t>
            </a:r>
            <a:endParaRPr lang="en-US" sz="5400" b="1" dirty="0">
              <a:solidFill>
                <a:srgbClr val="F9F9F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72"/>
          <p:cNvGraphicFramePr/>
          <p:nvPr/>
        </p:nvGraphicFramePr>
        <p:xfrm>
          <a:off x="304800" y="914400"/>
          <a:ext cx="8534400" cy="5226275"/>
        </p:xfrm>
        <a:graphic>
          <a:graphicData uri="http://schemas.openxmlformats.org/drawingml/2006/table">
            <a:tbl>
              <a:tblPr/>
              <a:tblGrid>
                <a:gridCol w="36876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467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027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46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716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9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Text Box 160"/>
          <p:cNvSpPr txBox="1"/>
          <p:nvPr/>
        </p:nvSpPr>
        <p:spPr>
          <a:xfrm>
            <a:off x="304800" y="965200"/>
            <a:ext cx="36576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của vùng biển nước ta</a:t>
            </a:r>
          </a:p>
        </p:txBody>
      </p:sp>
      <p:sp>
        <p:nvSpPr>
          <p:cNvPr id="4" name="Text Box 161"/>
          <p:cNvSpPr txBox="1"/>
          <p:nvPr/>
        </p:nvSpPr>
        <p:spPr>
          <a:xfrm>
            <a:off x="4114800" y="990600"/>
            <a:ext cx="48006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hưởng của biển đối với đời sống và sản xuất</a:t>
            </a:r>
          </a:p>
        </p:txBody>
      </p:sp>
      <p:sp>
        <p:nvSpPr>
          <p:cNvPr id="5" name="Text Box 162"/>
          <p:cNvSpPr txBox="1"/>
          <p:nvPr/>
        </p:nvSpPr>
        <p:spPr>
          <a:xfrm>
            <a:off x="381000" y="2057400"/>
            <a:ext cx="3429001" cy="9540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không bao giờ đóng băng.</a:t>
            </a:r>
          </a:p>
        </p:txBody>
      </p:sp>
      <p:sp>
        <p:nvSpPr>
          <p:cNvPr id="6" name="Text Box 163"/>
          <p:cNvSpPr txBox="1"/>
          <p:nvPr/>
        </p:nvSpPr>
        <p:spPr>
          <a:xfrm>
            <a:off x="381001" y="3048000"/>
            <a:ext cx="3429000" cy="95408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 Bắc và miền Trung hay có bão.</a:t>
            </a:r>
          </a:p>
        </p:txBody>
      </p:sp>
      <p:sp>
        <p:nvSpPr>
          <p:cNvPr id="7" name="Text Box 164"/>
          <p:cNvSpPr txBox="1"/>
          <p:nvPr/>
        </p:nvSpPr>
        <p:spPr>
          <a:xfrm>
            <a:off x="457200" y="4343400"/>
            <a:ext cx="3519704" cy="18161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 ngày, nước biển có lúc dâng lên, có lúc hạ xuống, đó là thủy triều.</a:t>
            </a:r>
          </a:p>
        </p:txBody>
      </p:sp>
      <p:sp>
        <p:nvSpPr>
          <p:cNvPr id="8" name="Text Box 165"/>
          <p:cNvSpPr txBox="1"/>
          <p:nvPr/>
        </p:nvSpPr>
        <p:spPr>
          <a:xfrm>
            <a:off x="4114800" y="2057400"/>
            <a:ext cx="4752975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 cho giao thông và đánh bắt hải sản.</a:t>
            </a:r>
          </a:p>
        </p:txBody>
      </p:sp>
      <p:sp>
        <p:nvSpPr>
          <p:cNvPr id="9" name="Text Box 166"/>
          <p:cNvSpPr txBox="1"/>
          <p:nvPr/>
        </p:nvSpPr>
        <p:spPr>
          <a:xfrm>
            <a:off x="4086008" y="2983131"/>
            <a:ext cx="4814888" cy="1384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 nhiều thiệt hại cho tàu thuyền và những vùng ven biển.</a:t>
            </a:r>
          </a:p>
        </p:txBody>
      </p:sp>
      <p:sp>
        <p:nvSpPr>
          <p:cNvPr id="10" name="Text Box 169"/>
          <p:cNvSpPr txBox="1"/>
          <p:nvPr/>
        </p:nvSpPr>
        <p:spPr>
          <a:xfrm>
            <a:off x="4038600" y="4343400"/>
            <a:ext cx="4743450" cy="1816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dân ven biển thường lợi dụng thủy triều để lấy nước làm muối, ra khơi đánh bắt hải sản,...</a:t>
            </a:r>
          </a:p>
        </p:txBody>
      </p:sp>
      <p:sp>
        <p:nvSpPr>
          <p:cNvPr id="8219" name="TextBox 6"/>
          <p:cNvSpPr txBox="1"/>
          <p:nvPr/>
        </p:nvSpPr>
        <p:spPr>
          <a:xfrm>
            <a:off x="457200" y="0"/>
            <a:ext cx="8001000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Đặc điểm của vùng biển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sz="3600" b="1" dirty="0" smtClean="0">
                <a:solidFill>
                  <a:srgbClr val="0000FF"/>
                </a:solidFill>
                <a:latin typeface=".VnRevue" panose="020B7200000000000000" pitchFamily="34" charset="0"/>
              </a:rPr>
              <a:t> </a:t>
            </a:r>
            <a:endParaRPr sz="3600" b="1" dirty="0">
              <a:solidFill>
                <a:srgbClr val="0000FF"/>
              </a:solidFill>
              <a:latin typeface=".VnRevue" panose="020B7200000000000000" pitchFamily="34" charset="0"/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99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99"/>
                            </p:stCondLst>
                            <p:childTnLst>
                              <p:par>
                                <p:cTn id="36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ocuments\Hong Diep document\Anh tu lieu\Biển VN\ici_muoi%20cao%2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0"/>
            <a:ext cx="4419600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4" descr="images45174_T4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419600" cy="3352800"/>
          </a:xfrm>
          <a:prstGeom prst="rect">
            <a:avLst/>
          </a:prstGeom>
          <a:noFill/>
          <a:ln w="28575" cap="flat" cmpd="sng">
            <a:solidFill>
              <a:srgbClr val="66FF33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5" descr="D:\Documents\Hong Diep document\Anh tu lieu\Biển VN\CANGU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5200"/>
            <a:ext cx="4437063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D:\Documents\Hong Diep document\Anh tu lieu\Biển VN\0ca2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3505200"/>
            <a:ext cx="4419600" cy="3352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ảnh cả khối\anh-dong-su-khac-biet-khi-nuoc-thuy-trieu-dan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BF2E4E-4DC6-4455-89F1-290FDD114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57200"/>
            <a:ext cx="8077200" cy="4972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D74796-ADEA-44FC-914B-1090EBE4FCD8}"/>
              </a:ext>
            </a:extLst>
          </p:cNvPr>
          <p:cNvSpPr txBox="1"/>
          <p:nvPr/>
        </p:nvSpPr>
        <p:spPr>
          <a:xfrm>
            <a:off x="0" y="5754469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>
                <a:solidFill>
                  <a:srgbClr val="FF0000"/>
                </a:solidFill>
              </a:rPr>
              <a:t>hình</a:t>
            </a:r>
            <a:r>
              <a:rPr lang="en-GB" sz="3600" dirty="0">
                <a:solidFill>
                  <a:srgbClr val="FF0000"/>
                </a:solidFill>
              </a:rPr>
              <a:t> </a:t>
            </a:r>
            <a:r>
              <a:rPr lang="en-GB" sz="3600" dirty="0" err="1">
                <a:solidFill>
                  <a:srgbClr val="FF0000"/>
                </a:solidFill>
              </a:rPr>
              <a:t>ảnh</a:t>
            </a:r>
            <a:r>
              <a:rPr lang="en-GB" sz="3600" dirty="0">
                <a:solidFill>
                  <a:srgbClr val="FF0000"/>
                </a:solidFill>
              </a:rPr>
              <a:t> </a:t>
            </a:r>
            <a:r>
              <a:rPr lang="en-GB" sz="3600" dirty="0" err="1">
                <a:solidFill>
                  <a:srgbClr val="FF0000"/>
                </a:solidFill>
              </a:rPr>
              <a:t>đường</a:t>
            </a:r>
            <a:r>
              <a:rPr lang="en-GB" sz="3600" dirty="0">
                <a:solidFill>
                  <a:srgbClr val="FF0000"/>
                </a:solidFill>
              </a:rPr>
              <a:t> </a:t>
            </a:r>
            <a:r>
              <a:rPr lang="en-GB" sz="3600" dirty="0" err="1">
                <a:solidFill>
                  <a:srgbClr val="FF0000"/>
                </a:solidFill>
              </a:rPr>
              <a:t>đi</a:t>
            </a:r>
            <a:r>
              <a:rPr lang="en-GB" sz="3600" dirty="0">
                <a:solidFill>
                  <a:srgbClr val="FF0000"/>
                </a:solidFill>
              </a:rPr>
              <a:t> </a:t>
            </a:r>
            <a:r>
              <a:rPr lang="en-GB" sz="3600" dirty="0" err="1">
                <a:solidFill>
                  <a:srgbClr val="FF0000"/>
                </a:solidFill>
              </a:rPr>
              <a:t>của</a:t>
            </a:r>
            <a:r>
              <a:rPr lang="en-GB" sz="3600" dirty="0">
                <a:solidFill>
                  <a:srgbClr val="FF0000"/>
                </a:solidFill>
              </a:rPr>
              <a:t> </a:t>
            </a:r>
            <a:r>
              <a:rPr lang="en-GB" sz="3600" dirty="0" err="1">
                <a:solidFill>
                  <a:srgbClr val="FF0000"/>
                </a:solidFill>
              </a:rPr>
              <a:t>bão</a:t>
            </a:r>
            <a:r>
              <a:rPr lang="en-GB" sz="3600" dirty="0">
                <a:solidFill>
                  <a:srgbClr val="FF0000"/>
                </a:solidFill>
              </a:rPr>
              <a:t> </a:t>
            </a:r>
            <a:r>
              <a:rPr lang="en-GB" sz="3600" dirty="0" err="1">
                <a:solidFill>
                  <a:srgbClr val="FF0000"/>
                </a:solidFill>
              </a:rPr>
              <a:t>số</a:t>
            </a:r>
            <a:r>
              <a:rPr lang="en-GB" sz="3600" dirty="0">
                <a:solidFill>
                  <a:srgbClr val="FF0000"/>
                </a:solidFill>
              </a:rPr>
              <a:t> 4 </a:t>
            </a:r>
            <a:r>
              <a:rPr lang="en-GB" sz="3600" dirty="0" err="1">
                <a:solidFill>
                  <a:srgbClr val="FF0000"/>
                </a:solidFill>
              </a:rPr>
              <a:t>noru</a:t>
            </a:r>
            <a:r>
              <a:rPr lang="en-GB" sz="3600" dirty="0">
                <a:solidFill>
                  <a:srgbClr val="FF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8525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1BC592-A6B4-4791-A1EC-0560F7758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09601"/>
            <a:ext cx="8458200" cy="525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0D5F11-DA84-4E12-B3BD-D8625E4C8465}"/>
              </a:ext>
            </a:extLst>
          </p:cNvPr>
          <p:cNvSpPr txBox="1"/>
          <p:nvPr/>
        </p:nvSpPr>
        <p:spPr>
          <a:xfrm>
            <a:off x="1295400" y="61722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>
                <a:solidFill>
                  <a:srgbClr val="FF0000"/>
                </a:solidFill>
              </a:rPr>
              <a:t>hình</a:t>
            </a:r>
            <a:r>
              <a:rPr lang="en-GB" sz="3600" dirty="0">
                <a:solidFill>
                  <a:srgbClr val="FF0000"/>
                </a:solidFill>
              </a:rPr>
              <a:t> </a:t>
            </a:r>
            <a:r>
              <a:rPr lang="en-GB" sz="3600" dirty="0" err="1">
                <a:solidFill>
                  <a:srgbClr val="FF0000"/>
                </a:solidFill>
              </a:rPr>
              <a:t>ảnh</a:t>
            </a:r>
            <a:r>
              <a:rPr lang="en-GB" sz="3600" dirty="0">
                <a:solidFill>
                  <a:srgbClr val="FF0000"/>
                </a:solidFill>
              </a:rPr>
              <a:t> </a:t>
            </a:r>
            <a:r>
              <a:rPr lang="en-GB" sz="3600" dirty="0" err="1">
                <a:solidFill>
                  <a:srgbClr val="FF0000"/>
                </a:solidFill>
              </a:rPr>
              <a:t>bão</a:t>
            </a:r>
            <a:r>
              <a:rPr lang="en-GB" sz="3600" dirty="0">
                <a:solidFill>
                  <a:srgbClr val="FF0000"/>
                </a:solidFill>
              </a:rPr>
              <a:t> </a:t>
            </a:r>
            <a:r>
              <a:rPr lang="en-GB" sz="3600" dirty="0" err="1">
                <a:solidFill>
                  <a:srgbClr val="FF0000"/>
                </a:solidFill>
              </a:rPr>
              <a:t>số</a:t>
            </a:r>
            <a:r>
              <a:rPr lang="en-GB" sz="3600" dirty="0">
                <a:solidFill>
                  <a:srgbClr val="FF0000"/>
                </a:solidFill>
              </a:rPr>
              <a:t> 4 </a:t>
            </a:r>
            <a:r>
              <a:rPr lang="en-GB" sz="3600" dirty="0" err="1">
                <a:solidFill>
                  <a:srgbClr val="FF0000"/>
                </a:solidFill>
              </a:rPr>
              <a:t>noru</a:t>
            </a:r>
            <a:r>
              <a:rPr lang="en-GB" sz="3600" dirty="0">
                <a:solidFill>
                  <a:srgbClr val="FF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4709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pPr eaLnBrk="1" hangingPunct="1"/>
            <a:endParaRPr dirty="0"/>
          </a:p>
        </p:txBody>
      </p:sp>
      <p:pic>
        <p:nvPicPr>
          <p:cNvPr id="11267" name="Picture 22" descr="&amp;t=1&amp;usg=__oHDfnFWtJWaTgn2L3xYRcwwkHno=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304800"/>
            <a:ext cx="4397375" cy="2898775"/>
          </a:xfrm>
          <a:ln w="38100" cmpd="dbl">
            <a:solidFill>
              <a:srgbClr val="FFFF00">
                <a:alpha val="100000"/>
              </a:srgbClr>
            </a:solidFill>
            <a:miter/>
          </a:ln>
        </p:spPr>
      </p:pic>
      <p:pic>
        <p:nvPicPr>
          <p:cNvPr id="11268" name="Picture 21" descr="s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429000"/>
            <a:ext cx="4419600" cy="3330575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1269" name="Picture 23" descr="bao-Phu-Yen"/>
          <p:cNvPicPr>
            <a:picLocks noChangeAspect="1"/>
          </p:cNvPicPr>
          <p:nvPr/>
        </p:nvPicPr>
        <p:blipFill>
          <a:blip r:embed="rId4">
            <a:lum bright="17999" contrast="6000"/>
          </a:blip>
          <a:stretch>
            <a:fillRect/>
          </a:stretch>
        </p:blipFill>
        <p:spPr>
          <a:xfrm>
            <a:off x="5105400" y="342900"/>
            <a:ext cx="3810000" cy="2857500"/>
          </a:xfrm>
          <a:prstGeom prst="rect">
            <a:avLst/>
          </a:prstGeom>
          <a:noFill/>
          <a:ln w="38100" cap="flat" cmpd="dbl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593E1C-5A6F-4876-B74E-4F1CD2AAD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471" y="3429000"/>
            <a:ext cx="3982329" cy="3330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 vert="horz" wrap="square" lIns="91440" tIns="45720" rIns="91440" bIns="45720" anchor="ctr" anchorCtr="0"/>
          <a:lstStyle/>
          <a:p>
            <a:pPr algn="l" eaLnBrk="1" hangingPunct="1"/>
            <a:r>
              <a:rPr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3. Vai trò </a:t>
            </a:r>
            <a:r>
              <a:rPr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biển</a:t>
            </a:r>
            <a:endParaRPr sz="5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5" name="Rectangle 3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 vert="horz" wrap="square" lIns="91440" tIns="45720" rIns="91440" bIns="45720" anchor="t" anchorCtr="0"/>
          <a:lstStyle/>
          <a:p>
            <a:pPr eaLnBrk="1" hangingPunct="1"/>
            <a:r>
              <a:rPr dirty="0">
                <a:latin typeface="Times New Roman" panose="02020603050405020304" pitchFamily="18" charset="0"/>
              </a:rPr>
              <a:t>Em hãy nêu vai trò của biển nước ta.</a:t>
            </a:r>
          </a:p>
        </p:txBody>
      </p:sp>
      <p:sp>
        <p:nvSpPr>
          <p:cNvPr id="79876" name="Text Box 4"/>
          <p:cNvSpPr txBox="1"/>
          <p:nvPr/>
        </p:nvSpPr>
        <p:spPr>
          <a:xfrm>
            <a:off x="609600" y="1838980"/>
            <a:ext cx="7500771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- </a:t>
            </a:r>
            <a:r>
              <a:rPr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Nhờ</a:t>
            </a:r>
            <a:r>
              <a:rPr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biển làm cho khí hậu nước ta điều hòa hơn</a:t>
            </a:r>
            <a:r>
              <a:rPr sz="2800" dirty="0">
                <a:solidFill>
                  <a:srgbClr val="FF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9877" name="Text Box 5"/>
          <p:cNvSpPr txBox="1"/>
          <p:nvPr/>
        </p:nvSpPr>
        <p:spPr>
          <a:xfrm>
            <a:off x="609600" y="2362200"/>
            <a:ext cx="8381999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- </a:t>
            </a:r>
            <a:r>
              <a:rPr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Biển</a:t>
            </a:r>
            <a:r>
              <a:rPr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cho ta nguồn tài nguyên lớn: dầu mỏ, khí tự nhiên, </a:t>
            </a:r>
            <a:r>
              <a:rPr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muối</a:t>
            </a:r>
            <a:r>
              <a:rPr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</a:t>
            </a:r>
            <a:r>
              <a:rPr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tôm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vi-VN" sz="2800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endParaRPr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8" name="Text Box 6"/>
          <p:cNvSpPr txBox="1"/>
          <p:nvPr/>
        </p:nvSpPr>
        <p:spPr>
          <a:xfrm>
            <a:off x="609600" y="3429000"/>
            <a:ext cx="5949064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- </a:t>
            </a:r>
            <a:r>
              <a:rPr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Biển</a:t>
            </a:r>
            <a:r>
              <a:rPr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là đường giao thông </a:t>
            </a:r>
            <a:r>
              <a:rPr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quan</a:t>
            </a:r>
            <a:r>
              <a:rPr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trọng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9" name="Text Box 7"/>
          <p:cNvSpPr txBox="1"/>
          <p:nvPr/>
        </p:nvSpPr>
        <p:spPr>
          <a:xfrm>
            <a:off x="687494" y="4018875"/>
            <a:ext cx="7999306" cy="95410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- </a:t>
            </a:r>
            <a:r>
              <a:rPr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Biển</a:t>
            </a:r>
            <a:r>
              <a:rPr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có nhiều phong cảnh đẹp, là những nơi du lịch </a:t>
            </a:r>
          </a:p>
          <a:p>
            <a:r>
              <a:rPr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và nghỉ mát hấp dẫn.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/>
      <p:bldP spid="79875" grpId="1" build="p"/>
      <p:bldP spid="79876" grpId="0"/>
      <p:bldP spid="79877" grpId="0"/>
      <p:bldP spid="79878" grpId="0"/>
      <p:bldP spid="7987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8" descr="mot%20goc%20cang%20HP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24400" y="0"/>
            <a:ext cx="4419600" cy="3124200"/>
          </a:xfrm>
          <a:ln w="28575">
            <a:solidFill>
              <a:srgbClr val="66FF33">
                <a:alpha val="100000"/>
              </a:srgbClr>
            </a:solidFill>
            <a:miter/>
          </a:ln>
        </p:spPr>
      </p:pic>
      <p:pic>
        <p:nvPicPr>
          <p:cNvPr id="12291" name="Picture 12" descr="imag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3479800"/>
            <a:ext cx="4419600" cy="3378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0902" name="Text Box 6"/>
          <p:cNvSpPr txBox="1"/>
          <p:nvPr/>
        </p:nvSpPr>
        <p:spPr>
          <a:xfrm>
            <a:off x="5029200" y="3048000"/>
            <a:ext cx="3794125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dirty="0">
                <a:latin typeface="Times New Roman" panose="02020603050405020304" pitchFamily="18" charset="0"/>
              </a:rPr>
              <a:t>Đường giao thông quan trọng</a:t>
            </a:r>
          </a:p>
        </p:txBody>
      </p:sp>
      <p:sp>
        <p:nvSpPr>
          <p:cNvPr id="80903" name="Text Box 7"/>
          <p:cNvSpPr txBox="1"/>
          <p:nvPr/>
        </p:nvSpPr>
        <p:spPr>
          <a:xfrm>
            <a:off x="0" y="4419600"/>
            <a:ext cx="28956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000" b="1" dirty="0">
                <a:latin typeface="Times New Roman" panose="02020603050405020304" pitchFamily="18" charset="0"/>
              </a:rPr>
              <a:t>Nơi nghỉ mát nổi tiếng</a:t>
            </a:r>
          </a:p>
        </p:txBody>
      </p:sp>
      <p:pic>
        <p:nvPicPr>
          <p:cNvPr id="12294" name="Picture 6" descr="C:\Users\Silk\Downloads\BIÊN BẢN HỌP CHUYÊN MÔN\GIÀN KHOA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343400" cy="3124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57200" y="3124200"/>
            <a:ext cx="35052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khoan dầu khí</a:t>
            </a:r>
            <a:endParaRPr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2" grpId="0"/>
      <p:bldP spid="8090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27" y="685973"/>
            <a:ext cx="8109239" cy="57727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8" name="WordArt 9"/>
          <p:cNvSpPr>
            <a:spLocks noTextEdit="1"/>
          </p:cNvSpPr>
          <p:nvPr/>
        </p:nvSpPr>
        <p:spPr>
          <a:xfrm>
            <a:off x="2438400" y="3352800"/>
            <a:ext cx="5302885" cy="223266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6829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Cùng đi du lịch đến những </a:t>
            </a:r>
          </a:p>
          <a:p>
            <a:pPr algn="ctr" eaLnBrk="0" hangingPunct="0"/>
            <a:r>
              <a:rPr lang="en-US" sz="3600" b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vùng biển đẹp nổi tiếng ở nước ta</a:t>
            </a:r>
          </a:p>
        </p:txBody>
      </p:sp>
    </p:spTree>
  </p:cSld>
  <p:clrMapOvr>
    <a:masterClrMapping/>
  </p:clrMapOvr>
  <p:transition>
    <p:checker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Documents\Hong Diep document\Anh tu lieu\Biển VN\vietnam_1280_992p7ih9j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52400"/>
            <a:ext cx="4114800" cy="3124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Box 1"/>
          <p:cNvSpPr txBox="1"/>
          <p:nvPr/>
        </p:nvSpPr>
        <p:spPr>
          <a:xfrm>
            <a:off x="2715491" y="6354907"/>
            <a:ext cx="3886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VÞnh H¹ Long</a:t>
            </a:r>
          </a:p>
        </p:txBody>
      </p:sp>
      <p:pic>
        <p:nvPicPr>
          <p:cNvPr id="15364" name="Picture 4" descr="D:\Documents\Hong Diep document\Anh tu lieu\Biển VN\Ha Long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152400"/>
            <a:ext cx="4114800" cy="312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5" name="Picture 2" descr="D:\Documents\Hong Diep document\Anh tu lieu\Biển VN\halon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657600"/>
            <a:ext cx="7543800" cy="26973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BienHatChieuNay-ThuPhuong_3976z (1)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4800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6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B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523" y="323273"/>
            <a:ext cx="9181523" cy="622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2708" name="TextBox 1"/>
          <p:cNvSpPr txBox="1"/>
          <p:nvPr/>
        </p:nvSpPr>
        <p:spPr>
          <a:xfrm>
            <a:off x="0" y="6117648"/>
            <a:ext cx="575830" cy="4267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r>
              <a:rPr sz="218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sz="2180" b="1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2709" name="WordArt 5"/>
          <p:cNvSpPr>
            <a:spLocks noTextEdit="1"/>
          </p:cNvSpPr>
          <p:nvPr/>
        </p:nvSpPr>
        <p:spPr>
          <a:xfrm>
            <a:off x="2008909" y="2182091"/>
            <a:ext cx="5195455" cy="11776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275" b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động:</a:t>
            </a:r>
          </a:p>
        </p:txBody>
      </p:sp>
    </p:spTree>
  </p:cSld>
  <p:clrMapOvr>
    <a:masterClrMapping/>
  </p:clrMapOvr>
  <p:transition>
    <p:checker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" descr="D:\Documents\Hong Diep document\Anh tu lieu\Biển VN\Trà Cổ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Box 10"/>
          <p:cNvSpPr txBox="1"/>
          <p:nvPr/>
        </p:nvSpPr>
        <p:spPr>
          <a:xfrm>
            <a:off x="2590800" y="152400"/>
            <a:ext cx="3886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Cổ - Quảng Ninh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Documents\Hong Diep document\Anh tu lieu\Biển VN\Dao Co To_53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416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Box 1"/>
          <p:cNvSpPr txBox="1"/>
          <p:nvPr/>
        </p:nvSpPr>
        <p:spPr>
          <a:xfrm>
            <a:off x="2362200" y="228600"/>
            <a:ext cx="3886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 Cô Tô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Documents\Hong Diep document\Anh tu lieu\Biển VN\Cua Lo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Box 1"/>
          <p:cNvSpPr txBox="1"/>
          <p:nvPr/>
        </p:nvSpPr>
        <p:spPr>
          <a:xfrm>
            <a:off x="1752600" y="228600"/>
            <a:ext cx="52578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Hoµng h«n trªn biÓn Cöa Lß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Documents\Hong Diep document\Anh tu lieu\Biển VN\cua-tu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TextBox 1"/>
          <p:cNvSpPr txBox="1"/>
          <p:nvPr/>
        </p:nvSpPr>
        <p:spPr>
          <a:xfrm>
            <a:off x="2667000" y="228600"/>
            <a:ext cx="3886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Cöa Tïng – Qu¶ng TrÞ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Documents\Hong Diep document\Anh tu lieu\Biển VN\Langco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Box 1"/>
          <p:cNvSpPr txBox="1"/>
          <p:nvPr/>
        </p:nvSpPr>
        <p:spPr>
          <a:xfrm>
            <a:off x="2628900" y="457200"/>
            <a:ext cx="38862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 Cô</a:t>
            </a:r>
            <a:r>
              <a:rPr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 - HuÕ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Documents\Hong Diep document\Anh tu lieu\Biển VN\Phan Ra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59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7" name="TextBox 2"/>
          <p:cNvSpPr txBox="1"/>
          <p:nvPr/>
        </p:nvSpPr>
        <p:spPr>
          <a:xfrm>
            <a:off x="2362200" y="228600"/>
            <a:ext cx="3886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BiÓn Phan Rang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Documents\Hong Diep document\Anh tu lieu\Biển VN\Sam S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336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Box 1"/>
          <p:cNvSpPr txBox="1"/>
          <p:nvPr/>
        </p:nvSpPr>
        <p:spPr>
          <a:xfrm>
            <a:off x="2362200" y="228600"/>
            <a:ext cx="3886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BiÓn SÇm S¬n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Documents\Hong Diep document\Anh tu lieu\Biển VN\mot-go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971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5" name="TextBox 1"/>
          <p:cNvSpPr txBox="1"/>
          <p:nvPr/>
        </p:nvSpPr>
        <p:spPr>
          <a:xfrm>
            <a:off x="2590800" y="152400"/>
            <a:ext cx="3886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Mòi NÐ – Phan ThiÕt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D:\Documents\Hong Diep document\Anh tu lieu\Biển VN\bai_bien_nha_tra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Box 2"/>
          <p:cNvSpPr txBox="1"/>
          <p:nvPr/>
        </p:nvSpPr>
        <p:spPr>
          <a:xfrm>
            <a:off x="2362200" y="152400"/>
            <a:ext cx="3886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BiÓn Nha Trang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Documents\Hong Diep document\Anh tu lieu\Biển VN\daila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868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3" name="TextBox 1"/>
          <p:cNvSpPr txBox="1"/>
          <p:nvPr/>
        </p:nvSpPr>
        <p:spPr>
          <a:xfrm>
            <a:off x="2514600" y="152400"/>
            <a:ext cx="3886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§¹i L·nh – Phó Yªn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Text Box 4"/>
          <p:cNvSpPr txBox="1"/>
          <p:nvPr/>
        </p:nvSpPr>
        <p:spPr>
          <a:xfrm>
            <a:off x="1143000" y="685800"/>
            <a:ext cx="7428637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Sông ngòi nước ta có đặc điểm gì ?</a:t>
            </a:r>
          </a:p>
        </p:txBody>
      </p:sp>
      <p:sp>
        <p:nvSpPr>
          <p:cNvPr id="91141" name="Text Box 5"/>
          <p:cNvSpPr txBox="1"/>
          <p:nvPr/>
        </p:nvSpPr>
        <p:spPr>
          <a:xfrm>
            <a:off x="-76200" y="1614487"/>
            <a:ext cx="937260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Sông ngòi nước ta có mạng lưới dày đặc, ít sông lớn, </a:t>
            </a:r>
            <a:r>
              <a:rPr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sông</a:t>
            </a:r>
            <a:r>
              <a:rPr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ngắn và dốc.</a:t>
            </a:r>
          </a:p>
        </p:txBody>
      </p:sp>
      <p:sp>
        <p:nvSpPr>
          <p:cNvPr id="91142" name="Text Box 6"/>
          <p:cNvSpPr txBox="1"/>
          <p:nvPr/>
        </p:nvSpPr>
        <p:spPr>
          <a:xfrm>
            <a:off x="1" y="3441895"/>
            <a:ext cx="914400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Sông ngòi nước ta có lượng nước thay đổi theo mùa</a:t>
            </a:r>
            <a:r>
              <a:rPr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/>
      <p:bldP spid="91140" grpId="1"/>
      <p:bldP spid="91140" grpId="2"/>
      <p:bldP spid="91141" grpId="0"/>
      <p:bldP spid="911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Documents\Hong Diep document\Anh tu lieu\Biển VN\DSC_0007-1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257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Box 1"/>
          <p:cNvSpPr txBox="1"/>
          <p:nvPr/>
        </p:nvSpPr>
        <p:spPr>
          <a:xfrm>
            <a:off x="2057400" y="228600"/>
            <a:ext cx="5181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B¸n ®¶o S¬n Trµ - §µ N½ng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Documents\Hong Diep document\Anh tu lieu\Biển VN\My Khe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987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1" name="TextBox 1"/>
          <p:cNvSpPr txBox="1"/>
          <p:nvPr/>
        </p:nvSpPr>
        <p:spPr>
          <a:xfrm>
            <a:off x="1981200" y="381000"/>
            <a:ext cx="5181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Mü Khª- §µ N½ng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Documents\Hong Diep document\Anh tu lieu\Biển VN\vungro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Box 1"/>
          <p:cNvSpPr txBox="1"/>
          <p:nvPr/>
        </p:nvSpPr>
        <p:spPr>
          <a:xfrm>
            <a:off x="2819400" y="228600"/>
            <a:ext cx="3886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Vòng Tµu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Documents\Hong Diep document\Anh tu lieu\Biển VN\Phu Quoc 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9" name="TextBox 1"/>
          <p:cNvSpPr txBox="1"/>
          <p:nvPr/>
        </p:nvSpPr>
        <p:spPr>
          <a:xfrm>
            <a:off x="2514600" y="152400"/>
            <a:ext cx="3886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§¶o Phó Quèc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Documents\Hong Diep document\Anh tu lieu\Biển VN\Con Dao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043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Box 1"/>
          <p:cNvSpPr txBox="1"/>
          <p:nvPr/>
        </p:nvSpPr>
        <p:spPr>
          <a:xfrm>
            <a:off x="2667000" y="304800"/>
            <a:ext cx="3886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C«n §¶o</a:t>
            </a: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soi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200"/>
            <a:ext cx="9126538" cy="6400800"/>
          </a:xfrm>
          <a:prstGeom prst="rect">
            <a:avLst/>
          </a:prstGeom>
          <a:noFill/>
          <a:ln w="38100" cap="flat" cmpd="dbl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1747" name="Rectangle 5"/>
          <p:cNvSpPr/>
          <p:nvPr/>
        </p:nvSpPr>
        <p:spPr>
          <a:xfrm>
            <a:off x="0" y="0"/>
            <a:ext cx="9144000" cy="430213"/>
          </a:xfrm>
          <a:prstGeom prst="rect">
            <a:avLst/>
          </a:prstGeom>
          <a:solidFill>
            <a:srgbClr val="F9F9F9"/>
          </a:solidFill>
          <a:ln w="9525">
            <a:noFill/>
          </a:ln>
        </p:spPr>
        <p:txBody>
          <a:bodyPr>
            <a:spAutoFit/>
          </a:bodyPr>
          <a:lstStyle/>
          <a:p>
            <a:pPr algn="just"/>
            <a:r>
              <a:rPr sz="2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Chúng ta cần phải làm gì để bảo vệ, giữ gìn vẻ đẹp và tài nguyên của biển?</a:t>
            </a:r>
          </a:p>
        </p:txBody>
      </p:sp>
      <p:pic>
        <p:nvPicPr>
          <p:cNvPr id="31748" name="Picture 4" descr="C:\Users\Silk\Downloads\BIÊN BẢN HỌP CHUYÊN MÔN\Hoa_hau_nhat_ra_bao_ve_moi_truong_bie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7200"/>
            <a:ext cx="9144000" cy="640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Picture 5" descr="C:\Users\Silk\Downloads\BIÊN BẢN HỌP CHUYÊN MÔN\thu_gom_rac_Da_Nang_01051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8600" y="457200"/>
            <a:ext cx="9372600" cy="640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Picture 6" descr="C:\Users\Silk\Downloads\BIÊN BẢN HỌP CHUYÊN MÔN\biendao HS 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8600" y="533400"/>
            <a:ext cx="9372600" cy="63246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9" name="Picture 5" descr="ânnh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NoiDaoXa-TrongTan_38q89.mp3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04800" y="38100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39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8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71" name="Picture 7" descr="anh b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Silk\Downloads\BIÊN BẢN HỌP CHUYÊN MÔN\anh-bia-facebook-2-9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80" name="Picture 16" descr="d10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09600"/>
            <a:ext cx="914400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vai trò của sông ngòi đối với  sản xuất v</a:t>
            </a:r>
            <a:r>
              <a:rPr sz="4000" dirty="0">
                <a:solidFill>
                  <a:srgbClr val="66FF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dirty="0">
                <a:solidFill>
                  <a:srgbClr val="66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đời sống của nhân dân?</a:t>
            </a:r>
            <a:endParaRPr sz="4000" dirty="0">
              <a:solidFill>
                <a:srgbClr val="66FF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34" y="2743200"/>
            <a:ext cx="9144000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ngòi bồi đắp nên nhiều đồng bằng, cung cấp nước cho sản xuất v</a:t>
            </a:r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đời sống của nhân dân.</a:t>
            </a:r>
          </a:p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ngòi l</a:t>
            </a:r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đường giao thông quan trọng, nguồn thủy điện lớn v</a:t>
            </a:r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ta nhiều thủy sản</a:t>
            </a:r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8" name="Picture 4" descr="anh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78" name="Picture 14" descr="d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9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Silk\Downloads\BIÊN BẢN HỌP CHUYÊN MÔN\ts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54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ẦN LẮM TRƯỜNG SA - CA SĨ KHÁNH HÒA">
            <a:hlinkClick r:id="" action="ppaction://media"/>
            <a:extLst>
              <a:ext uri="{FF2B5EF4-FFF2-40B4-BE49-F238E27FC236}">
                <a16:creationId xmlns:a16="http://schemas.microsoft.com/office/drawing/2014/main" xmlns="" id="{398143FA-A670-4DAB-A4B6-02F2B3E23B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304800"/>
            <a:ext cx="85344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6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C:\Users\Silk\Downloads\BIÊN BẢN HỌP CHUYÊN MÔN\nguoi-linh-bien-don-tet-2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blumen-pflanzen0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E:\GIAO AN LOP 4\HINH DONG PP\khung hinh\khung hinh dep\khung anh 1\1 (50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742"/>
            <a:ext cx="9144000" cy="62345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3732" name="Text Box 36"/>
          <p:cNvSpPr txBox="1"/>
          <p:nvPr/>
        </p:nvSpPr>
        <p:spPr>
          <a:xfrm>
            <a:off x="1870364" y="1281545"/>
            <a:ext cx="5334000" cy="1071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effectLst/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effectLst/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/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/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sz="2545" b="1" err="1">
                <a:solidFill>
                  <a:schemeClr val="bg1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vi-VN" sz="2545" b="1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sz="2545" b="1" dirty="0">
                <a:solidFill>
                  <a:schemeClr val="bg1"/>
                </a:solidFill>
                <a:latin typeface="Times New Roman" panose="02020603050405020304" pitchFamily="18" charset="0"/>
              </a:rPr>
              <a:t>s</a:t>
            </a:r>
            <a:r>
              <a:rPr lang="en-US" altLang="vi-VN" sz="2545" b="1" err="1">
                <a:solidFill>
                  <a:schemeClr val="bg1"/>
                </a:solidFill>
                <a:latin typeface="Times New Roman" panose="02020603050405020304" pitchFamily="18" charset="0"/>
              </a:rPr>
              <a:t>áu</a:t>
            </a:r>
            <a:r>
              <a:rPr lang="en-US" altLang="vi-VN" sz="2545" b="1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545" b="1" err="1">
                <a:solidFill>
                  <a:schemeClr val="bg1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vi-VN" sz="2545" b="1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sz="2545" b="1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vi-VN" sz="2545" b="1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545" b="1" err="1">
                <a:solidFill>
                  <a:schemeClr val="bg1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vi-VN" sz="2545" b="1">
                <a:solidFill>
                  <a:schemeClr val="bg1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vi-VN" sz="2545" b="1" err="1">
                <a:solidFill>
                  <a:schemeClr val="bg1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vi-VN" sz="2545" b="1">
                <a:solidFill>
                  <a:schemeClr val="bg1"/>
                </a:solidFill>
                <a:latin typeface="Times New Roman" panose="02020603050405020304" pitchFamily="18" charset="0"/>
              </a:rPr>
              <a:t> 20</a:t>
            </a:r>
            <a:r>
              <a:rPr lang="vi-VN" altLang="vi-VN" sz="2545" b="1" dirty="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  <a:r>
              <a:rPr lang="en-US" altLang="vi-VN" sz="2545" b="1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sz="2545" b="1" err="1">
                <a:solidFill>
                  <a:schemeClr val="bg1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vi-VN" sz="2545" b="1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545" b="1" err="1">
                <a:solidFill>
                  <a:schemeClr val="bg1"/>
                </a:solidFill>
                <a:latin typeface="Times New Roman" panose="02020603050405020304" pitchFamily="18" charset="0"/>
              </a:rPr>
              <a:t>lí</a:t>
            </a:r>
            <a:endParaRPr lang="en-US" altLang="vi-VN" sz="291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33" name="WordArt 11"/>
          <p:cNvSpPr>
            <a:spLocks noTextEdit="1"/>
          </p:cNvSpPr>
          <p:nvPr/>
        </p:nvSpPr>
        <p:spPr>
          <a:xfrm>
            <a:off x="1361209" y="2159000"/>
            <a:ext cx="6096000" cy="11083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1635" b="1" dirty="0" err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635" b="1" dirty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35" b="1" dirty="0" err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1635" b="1" dirty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35" b="1" dirty="0" err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635" b="1" dirty="0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ta</a:t>
            </a:r>
          </a:p>
        </p:txBody>
      </p:sp>
      <p:sp>
        <p:nvSpPr>
          <p:cNvPr id="2" name="Text Box 36"/>
          <p:cNvSpPr txBox="1"/>
          <p:nvPr/>
        </p:nvSpPr>
        <p:spPr>
          <a:xfrm>
            <a:off x="1291936" y="990600"/>
            <a:ext cx="5867400" cy="1168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effectLst/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effectLst/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/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/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  <a:r>
              <a:rPr lang="en-US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10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20</a:t>
            </a:r>
            <a:r>
              <a:rPr lang="vi-VN" alt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vi-VN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endParaRPr lang="en-US" altLang="vi-VN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sz="28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vi-VN" sz="2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lí</a:t>
            </a:r>
            <a:r>
              <a:rPr lang="vi-VN" alt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: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27" y="609773"/>
            <a:ext cx="8109239" cy="57727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1"/>
          <p:cNvSpPr txBox="1"/>
          <p:nvPr/>
        </p:nvSpPr>
        <p:spPr bwMode="auto">
          <a:xfrm>
            <a:off x="2286000" y="3775364"/>
            <a:ext cx="5611091" cy="85580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 anchorCtr="1"/>
          <a:lstStyle/>
          <a:p>
            <a:pPr algn="ctr" eaLnBrk="0" hangingPunct="0"/>
            <a:r>
              <a:rPr sz="3820" b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820" b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 trí vùng biển</a:t>
            </a:r>
            <a:r>
              <a:rPr sz="3820" b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20" b="1" err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3820" b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20" b="1" err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sz="3820" b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20" b="1" err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sz="3820" b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820" b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DSC_0315"/>
          <p:cNvPicPr>
            <a:picLocks noGrp="1" noChangeAspect="1"/>
          </p:cNvPicPr>
          <p:nvPr>
            <p:ph idx="1"/>
          </p:nvPr>
        </p:nvPicPr>
        <p:blipFill>
          <a:blip r:embed="rId4">
            <a:lum bright="-1999" contrast="-3999"/>
          </a:blip>
          <a:srcRect/>
          <a:stretch>
            <a:fillRect/>
          </a:stretch>
        </p:blipFill>
        <p:spPr>
          <a:xfrm>
            <a:off x="152400" y="838200"/>
            <a:ext cx="8763000" cy="6019800"/>
          </a:xfrm>
          <a:ln w="38100">
            <a:solidFill>
              <a:srgbClr val="000000">
                <a:alpha val="100000"/>
              </a:srgbClr>
            </a:solidFill>
            <a:miter/>
          </a:ln>
        </p:spPr>
      </p:pic>
      <p:sp>
        <p:nvSpPr>
          <p:cNvPr id="108547" name="Text Box 3"/>
          <p:cNvSpPr txBox="1"/>
          <p:nvPr/>
        </p:nvSpPr>
        <p:spPr>
          <a:xfrm>
            <a:off x="152400" y="91281"/>
            <a:ext cx="6858000" cy="579438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sz="3200" dirty="0">
                <a:latin typeface="Times New Roman" panose="02020603050405020304" pitchFamily="18" charset="0"/>
              </a:rPr>
              <a:t>1.Vị trí vùng biển nước ta :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SC_0315"/>
          <p:cNvPicPr>
            <a:picLocks noGrp="1" noChangeAspect="1"/>
          </p:cNvPicPr>
          <p:nvPr>
            <p:ph idx="1"/>
          </p:nvPr>
        </p:nvPicPr>
        <p:blipFill>
          <a:blip r:embed="rId4">
            <a:lum bright="-1999" contrast="-3999"/>
          </a:blip>
          <a:srcRect/>
          <a:stretch>
            <a:fillRect/>
          </a:stretch>
        </p:blipFill>
        <p:spPr>
          <a:xfrm>
            <a:off x="149224" y="114300"/>
            <a:ext cx="6022975" cy="6019800"/>
          </a:xfrm>
          <a:ln w="28575">
            <a:solidFill>
              <a:srgbClr val="FFFF00">
                <a:alpha val="100000"/>
              </a:srgbClr>
            </a:solidFill>
            <a:miter/>
          </a:ln>
        </p:spPr>
      </p:pic>
      <p:sp>
        <p:nvSpPr>
          <p:cNvPr id="13315" name="Text Box 3"/>
          <p:cNvSpPr txBox="1"/>
          <p:nvPr/>
        </p:nvSpPr>
        <p:spPr>
          <a:xfrm rot="5400000">
            <a:off x="3009106" y="2513807"/>
            <a:ext cx="1373187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sz="2400" dirty="0">
                <a:solidFill>
                  <a:srgbClr val="CC0000"/>
                </a:solidFill>
                <a:latin typeface="Times New Roman" panose="02020603050405020304" pitchFamily="18" charset="0"/>
              </a:rPr>
              <a:t>Đông</a:t>
            </a:r>
          </a:p>
        </p:txBody>
      </p:sp>
      <p:sp>
        <p:nvSpPr>
          <p:cNvPr id="13316" name="Text Box 4"/>
          <p:cNvSpPr txBox="1"/>
          <p:nvPr/>
        </p:nvSpPr>
        <p:spPr>
          <a:xfrm>
            <a:off x="1941512" y="3657600"/>
            <a:ext cx="1219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sz="2400" dirty="0">
                <a:solidFill>
                  <a:srgbClr val="CC0000"/>
                </a:solidFill>
                <a:latin typeface="Times New Roman" panose="02020603050405020304" pitchFamily="18" charset="0"/>
              </a:rPr>
              <a:t>Nam</a:t>
            </a:r>
          </a:p>
        </p:txBody>
      </p:sp>
      <p:sp>
        <p:nvSpPr>
          <p:cNvPr id="13317" name="Text Box 5"/>
          <p:cNvSpPr txBox="1"/>
          <p:nvPr/>
        </p:nvSpPr>
        <p:spPr>
          <a:xfrm>
            <a:off x="783070" y="3124200"/>
            <a:ext cx="1981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sz="2400" dirty="0">
                <a:solidFill>
                  <a:srgbClr val="CC0000"/>
                </a:solidFill>
                <a:latin typeface="Times New Roman" panose="02020603050405020304" pitchFamily="18" charset="0"/>
              </a:rPr>
              <a:t>Tây Nam</a:t>
            </a:r>
          </a:p>
        </p:txBody>
      </p:sp>
      <p:sp>
        <p:nvSpPr>
          <p:cNvPr id="13331" name="Rectangle 19"/>
          <p:cNvSpPr/>
          <p:nvPr/>
        </p:nvSpPr>
        <p:spPr>
          <a:xfrm>
            <a:off x="533400" y="6248400"/>
            <a:ext cx="4495800" cy="533400"/>
          </a:xfrm>
          <a:prstGeom prst="rect">
            <a:avLst/>
          </a:prstGeom>
          <a:solidFill>
            <a:srgbClr val="FFFFCC"/>
          </a:solidFill>
          <a:ln w="38100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Lược đồ khu vực Biển Đông</a:t>
            </a:r>
          </a:p>
        </p:txBody>
      </p:sp>
      <p:sp>
        <p:nvSpPr>
          <p:cNvPr id="13323" name="Rectangle 11"/>
          <p:cNvSpPr/>
          <p:nvPr/>
        </p:nvSpPr>
        <p:spPr>
          <a:xfrm>
            <a:off x="6376182" y="533400"/>
            <a:ext cx="2590800" cy="4616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Nước ta có</a:t>
            </a:r>
            <a:br>
              <a:rPr sz="2800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vùng biển rộng. Biển nước ta  là một bộ phận của Biển Đông. Biển bao bọc phía đông, nam và tây nam phần đất liền nước ta</a:t>
            </a:r>
          </a:p>
          <a:p>
            <a:pPr algn="just" eaLnBrk="0" hangingPunct="0">
              <a:spcBef>
                <a:spcPct val="50000"/>
              </a:spcBef>
            </a:pPr>
            <a:endParaRPr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1" grpId="0" animBg="1"/>
      <p:bldP spid="133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27" y="609773"/>
            <a:ext cx="8109239" cy="57727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1"/>
          <p:cNvSpPr txBox="1"/>
          <p:nvPr/>
        </p:nvSpPr>
        <p:spPr bwMode="auto">
          <a:xfrm>
            <a:off x="1905635" y="3775075"/>
            <a:ext cx="5991225" cy="85598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 anchorCtr="1"/>
          <a:lstStyle/>
          <a:p>
            <a:pPr algn="ctr" eaLnBrk="0" hangingPunct="0"/>
            <a:r>
              <a:rPr lang="en-US" sz="3820" b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3820" b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2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biển</a:t>
            </a:r>
            <a:r>
              <a:rPr sz="382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20" b="1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382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20" b="1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sz="382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20" b="1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sz="3820" b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820" b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91961458,E:\eleaning 2016\vung bien nuoc ta\BAI 5  VUNG BIEN NUOC TA DIA LY 5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1,1091961458,E:\eleaning 2016\vung bien nuoc ta\BAI 5  VUNG BIEN NUOC TA DIA LY 5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6,1091961458,E:\eleaning 2016\vung bien nuoc ta\BAI 5  VUNG BIEN NUOC TA DIA LY 5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FFOutput\Noi dao xa - Trong Tan.mp3"/>
  <p:tag name="PPSNARRATION" val="6,1091961458,E:\eleaning 2016\vung bien nuoc ta\BAI 5  VUNG BIEN NUOC TA DIA LY 5\Media.ppc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9,1091961458,E:\eleaning 2016\vung bien nuoc ta\BAI 5  VUNG BIEN NUOC TA DIA LY 5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510</Words>
  <Application>Microsoft Office PowerPoint</Application>
  <PresentationFormat>On-screen Show (4:3)</PresentationFormat>
  <Paragraphs>69</Paragraphs>
  <Slides>45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Vai trò của biển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2010-01-31T15:21:00Z</dcterms:created>
  <dcterms:modified xsi:type="dcterms:W3CDTF">2023-10-04T23:03:06Z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CBFB2A6705EA4132AF2267FE12C003AE</vt:lpwstr>
  </property>
  <property fmtid="{D5CDD505-2E9C-101B-9397-08002B2CF9AE}" pid="3" name="KSOProductBuildVer">
    <vt:lpwstr>1033-11.2.0.11341</vt:lpwstr>
  </property>
</Properties>
</file>