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9" r:id="rId3"/>
    <p:sldId id="258" r:id="rId4"/>
    <p:sldId id="256"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embeddedFontLst>
    <p:embeddedFont>
      <p:font typeface="#9Slide07 Deepika" panose="02000507000000020004" pitchFamily="2" charset="0"/>
      <p:regular r:id="rId17"/>
    </p:embeddedFont>
    <p:embeddedFont>
      <p:font typeface="Cambria" panose="02040503050406030204" pitchFamily="18" charset="0"/>
      <p:regular r:id="rId18"/>
      <p:bold r:id="rId19"/>
      <p:italic r:id="rId20"/>
      <p:boldItalic r:id="rId2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FF7C80"/>
    <a:srgbClr val="8AAE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CB766-FE09-5515-1BA0-74B4CA872A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422442-EB69-A27F-FCB1-ADA0A0DD07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45939A6-3CA1-1563-7467-E1BDF29FF216}"/>
              </a:ext>
            </a:extLst>
          </p:cNvPr>
          <p:cNvSpPr>
            <a:spLocks noGrp="1"/>
          </p:cNvSpPr>
          <p:nvPr>
            <p:ph type="dt" sz="half" idx="10"/>
          </p:nvPr>
        </p:nvSpPr>
        <p:spPr/>
        <p:txBody>
          <a:bodyPr/>
          <a:lstStyle/>
          <a:p>
            <a:fld id="{8C74FD1B-8E5B-4F95-B807-591858EA7E82}" type="datetimeFigureOut">
              <a:rPr lang="vi-VN" smtClean="0"/>
              <a:t>27/08/2024</a:t>
            </a:fld>
            <a:endParaRPr lang="vi-VN"/>
          </a:p>
        </p:txBody>
      </p:sp>
      <p:sp>
        <p:nvSpPr>
          <p:cNvPr id="5" name="Footer Placeholder 4">
            <a:extLst>
              <a:ext uri="{FF2B5EF4-FFF2-40B4-BE49-F238E27FC236}">
                <a16:creationId xmlns:a16="http://schemas.microsoft.com/office/drawing/2014/main" id="{AA8B9D2F-9C10-B1D1-7571-10D6B7E12CF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1A1E7F-66CF-EA05-CF1B-D6C97E00EB19}"/>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292647940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C5D2-152E-898F-78FF-B660D0BF3D1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AF9E640-4A1C-9F7C-CA00-203D688AC3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D8FB25-7B40-6E5B-9805-4EDB3995AC24}"/>
              </a:ext>
            </a:extLst>
          </p:cNvPr>
          <p:cNvSpPr>
            <a:spLocks noGrp="1"/>
          </p:cNvSpPr>
          <p:nvPr>
            <p:ph type="dt" sz="half" idx="10"/>
          </p:nvPr>
        </p:nvSpPr>
        <p:spPr/>
        <p:txBody>
          <a:bodyPr/>
          <a:lstStyle/>
          <a:p>
            <a:fld id="{8C74FD1B-8E5B-4F95-B807-591858EA7E82}" type="datetimeFigureOut">
              <a:rPr lang="vi-VN" smtClean="0"/>
              <a:t>27/08/2024</a:t>
            </a:fld>
            <a:endParaRPr lang="vi-VN"/>
          </a:p>
        </p:txBody>
      </p:sp>
      <p:sp>
        <p:nvSpPr>
          <p:cNvPr id="5" name="Footer Placeholder 4">
            <a:extLst>
              <a:ext uri="{FF2B5EF4-FFF2-40B4-BE49-F238E27FC236}">
                <a16:creationId xmlns:a16="http://schemas.microsoft.com/office/drawing/2014/main" id="{C3577134-4F3A-9AFF-00DF-42109C44C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3F5202-CC3B-B6F2-24BB-7C896FD637DA}"/>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33772583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475FB5-5C18-94A5-20AC-827176694AC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66DC658-620F-C04D-2DE4-D2CF5DE8D0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7DBC6E-35DC-CD59-F122-7731C8A4AE1A}"/>
              </a:ext>
            </a:extLst>
          </p:cNvPr>
          <p:cNvSpPr>
            <a:spLocks noGrp="1"/>
          </p:cNvSpPr>
          <p:nvPr>
            <p:ph type="dt" sz="half" idx="10"/>
          </p:nvPr>
        </p:nvSpPr>
        <p:spPr/>
        <p:txBody>
          <a:bodyPr/>
          <a:lstStyle/>
          <a:p>
            <a:fld id="{8C74FD1B-8E5B-4F95-B807-591858EA7E82}" type="datetimeFigureOut">
              <a:rPr lang="vi-VN" smtClean="0"/>
              <a:t>27/08/2024</a:t>
            </a:fld>
            <a:endParaRPr lang="vi-VN"/>
          </a:p>
        </p:txBody>
      </p:sp>
      <p:sp>
        <p:nvSpPr>
          <p:cNvPr id="5" name="Footer Placeholder 4">
            <a:extLst>
              <a:ext uri="{FF2B5EF4-FFF2-40B4-BE49-F238E27FC236}">
                <a16:creationId xmlns:a16="http://schemas.microsoft.com/office/drawing/2014/main" id="{C0AD076B-6E29-AFD4-63D0-7660B343F56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730265B-EE0B-91A9-4C79-17CEF45BB425}"/>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250148373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E6B52-11CA-A2A4-860D-46A341EC7F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B136161-A20B-666B-2EB4-3E0BA04004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5BF4BC-9F63-310D-C10F-2F26AA6DE5CF}"/>
              </a:ext>
            </a:extLst>
          </p:cNvPr>
          <p:cNvSpPr>
            <a:spLocks noGrp="1"/>
          </p:cNvSpPr>
          <p:nvPr>
            <p:ph type="dt" sz="half" idx="10"/>
          </p:nvPr>
        </p:nvSpPr>
        <p:spPr/>
        <p:txBody>
          <a:bodyPr/>
          <a:lstStyle/>
          <a:p>
            <a:fld id="{8C74FD1B-8E5B-4F95-B807-591858EA7E82}" type="datetimeFigureOut">
              <a:rPr lang="vi-VN" smtClean="0"/>
              <a:t>27/08/2024</a:t>
            </a:fld>
            <a:endParaRPr lang="vi-VN"/>
          </a:p>
        </p:txBody>
      </p:sp>
      <p:sp>
        <p:nvSpPr>
          <p:cNvPr id="5" name="Footer Placeholder 4">
            <a:extLst>
              <a:ext uri="{FF2B5EF4-FFF2-40B4-BE49-F238E27FC236}">
                <a16:creationId xmlns:a16="http://schemas.microsoft.com/office/drawing/2014/main" id="{D78EB664-C271-F4D5-28A4-7DD41671AFD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9CD9812-E691-62F3-7407-B53594C46B5F}"/>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160012207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EA303-5205-6FF7-359F-C88ADCA6E8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95171EA-E38F-B9DC-EDA7-1A04C770993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FD22FC-A307-F083-9A01-02F2B7C31AE3}"/>
              </a:ext>
            </a:extLst>
          </p:cNvPr>
          <p:cNvSpPr>
            <a:spLocks noGrp="1"/>
          </p:cNvSpPr>
          <p:nvPr>
            <p:ph type="dt" sz="half" idx="10"/>
          </p:nvPr>
        </p:nvSpPr>
        <p:spPr/>
        <p:txBody>
          <a:bodyPr/>
          <a:lstStyle/>
          <a:p>
            <a:fld id="{8C74FD1B-8E5B-4F95-B807-591858EA7E82}" type="datetimeFigureOut">
              <a:rPr lang="vi-VN" smtClean="0"/>
              <a:t>27/08/2024</a:t>
            </a:fld>
            <a:endParaRPr lang="vi-VN"/>
          </a:p>
        </p:txBody>
      </p:sp>
      <p:sp>
        <p:nvSpPr>
          <p:cNvPr id="5" name="Footer Placeholder 4">
            <a:extLst>
              <a:ext uri="{FF2B5EF4-FFF2-40B4-BE49-F238E27FC236}">
                <a16:creationId xmlns:a16="http://schemas.microsoft.com/office/drawing/2014/main" id="{CC90786B-1F5E-92C7-2AF1-A2AFEB0DF47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0F79251-E9AA-70BB-AE0C-41770D55612D}"/>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242702850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3B7B-20A7-ABEF-7919-8DBAE9A5E48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66CE84A-7C2D-3CCA-EEF3-88525BE6B2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7C1569F-DF26-BB9F-8199-533EE3C9E6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521A98A-2F3C-0B5F-CC3A-D99D53A92973}"/>
              </a:ext>
            </a:extLst>
          </p:cNvPr>
          <p:cNvSpPr>
            <a:spLocks noGrp="1"/>
          </p:cNvSpPr>
          <p:nvPr>
            <p:ph type="dt" sz="half" idx="10"/>
          </p:nvPr>
        </p:nvSpPr>
        <p:spPr/>
        <p:txBody>
          <a:bodyPr/>
          <a:lstStyle/>
          <a:p>
            <a:fld id="{8C74FD1B-8E5B-4F95-B807-591858EA7E82}" type="datetimeFigureOut">
              <a:rPr lang="vi-VN" smtClean="0"/>
              <a:t>27/08/2024</a:t>
            </a:fld>
            <a:endParaRPr lang="vi-VN"/>
          </a:p>
        </p:txBody>
      </p:sp>
      <p:sp>
        <p:nvSpPr>
          <p:cNvPr id="6" name="Footer Placeholder 5">
            <a:extLst>
              <a:ext uri="{FF2B5EF4-FFF2-40B4-BE49-F238E27FC236}">
                <a16:creationId xmlns:a16="http://schemas.microsoft.com/office/drawing/2014/main" id="{E22F3955-DF83-AC99-0430-E983A0536CD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B77296-CA8B-2CDA-31D9-F590E4E9108D}"/>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293917495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6E053-AD56-A788-BD74-DCA0F1F19A6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B51E423-37BE-E4B6-44B1-3DB21FAAC4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4ADEB9-C6DE-A72B-2C35-B3DF41BC87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FAD64EF-9174-8344-FFFB-EB329E8B9B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D5AFE0-2CBD-4D16-C315-18795F6AF5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EFDCF21-646F-A25B-0AC7-E9430C110E3B}"/>
              </a:ext>
            </a:extLst>
          </p:cNvPr>
          <p:cNvSpPr>
            <a:spLocks noGrp="1"/>
          </p:cNvSpPr>
          <p:nvPr>
            <p:ph type="dt" sz="half" idx="10"/>
          </p:nvPr>
        </p:nvSpPr>
        <p:spPr/>
        <p:txBody>
          <a:bodyPr/>
          <a:lstStyle/>
          <a:p>
            <a:fld id="{8C74FD1B-8E5B-4F95-B807-591858EA7E82}" type="datetimeFigureOut">
              <a:rPr lang="vi-VN" smtClean="0"/>
              <a:t>27/08/2024</a:t>
            </a:fld>
            <a:endParaRPr lang="vi-VN"/>
          </a:p>
        </p:txBody>
      </p:sp>
      <p:sp>
        <p:nvSpPr>
          <p:cNvPr id="8" name="Footer Placeholder 7">
            <a:extLst>
              <a:ext uri="{FF2B5EF4-FFF2-40B4-BE49-F238E27FC236}">
                <a16:creationId xmlns:a16="http://schemas.microsoft.com/office/drawing/2014/main" id="{2F00168C-9CFC-CA9E-9D73-77FF6915DC8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5AA4A3C9-3233-9919-E14D-6A16F364A03A}"/>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66406416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504E5-B2C0-82D9-9950-E05F8B74EAF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1BD09B3-FE57-0064-73AA-4C96B402571F}"/>
              </a:ext>
            </a:extLst>
          </p:cNvPr>
          <p:cNvSpPr>
            <a:spLocks noGrp="1"/>
          </p:cNvSpPr>
          <p:nvPr>
            <p:ph type="dt" sz="half" idx="10"/>
          </p:nvPr>
        </p:nvSpPr>
        <p:spPr/>
        <p:txBody>
          <a:bodyPr/>
          <a:lstStyle/>
          <a:p>
            <a:fld id="{8C74FD1B-8E5B-4F95-B807-591858EA7E82}" type="datetimeFigureOut">
              <a:rPr lang="vi-VN" smtClean="0"/>
              <a:t>27/08/2024</a:t>
            </a:fld>
            <a:endParaRPr lang="vi-VN"/>
          </a:p>
        </p:txBody>
      </p:sp>
      <p:sp>
        <p:nvSpPr>
          <p:cNvPr id="4" name="Footer Placeholder 3">
            <a:extLst>
              <a:ext uri="{FF2B5EF4-FFF2-40B4-BE49-F238E27FC236}">
                <a16:creationId xmlns:a16="http://schemas.microsoft.com/office/drawing/2014/main" id="{E4B356C9-CB6E-E48F-6E12-229B76A93CB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3292CC6C-C146-DF0F-CF94-1BC78A093888}"/>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162836881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4C0BC6-54F9-7079-51F5-AD11FE8A6594}"/>
              </a:ext>
            </a:extLst>
          </p:cNvPr>
          <p:cNvSpPr>
            <a:spLocks noGrp="1"/>
          </p:cNvSpPr>
          <p:nvPr>
            <p:ph type="dt" sz="half" idx="10"/>
          </p:nvPr>
        </p:nvSpPr>
        <p:spPr/>
        <p:txBody>
          <a:bodyPr/>
          <a:lstStyle/>
          <a:p>
            <a:fld id="{8C74FD1B-8E5B-4F95-B807-591858EA7E82}" type="datetimeFigureOut">
              <a:rPr lang="vi-VN" smtClean="0"/>
              <a:t>27/08/2024</a:t>
            </a:fld>
            <a:endParaRPr lang="vi-VN"/>
          </a:p>
        </p:txBody>
      </p:sp>
      <p:sp>
        <p:nvSpPr>
          <p:cNvPr id="3" name="Footer Placeholder 2">
            <a:extLst>
              <a:ext uri="{FF2B5EF4-FFF2-40B4-BE49-F238E27FC236}">
                <a16:creationId xmlns:a16="http://schemas.microsoft.com/office/drawing/2014/main" id="{127D69B4-A110-5F93-6CE2-E372AFC7D81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3AB2F96-F61A-4822-001E-E74502CFBE43}"/>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288358726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7CB2E-FB41-DDFC-BB6E-1BC5CAB1BC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7B8C696-FBE0-71F1-A64B-5CCB0503F5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DFA3D3C0-4EC5-B89E-4465-113D9ED25B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11B567-B760-F32F-1FF0-D3BCFED365E5}"/>
              </a:ext>
            </a:extLst>
          </p:cNvPr>
          <p:cNvSpPr>
            <a:spLocks noGrp="1"/>
          </p:cNvSpPr>
          <p:nvPr>
            <p:ph type="dt" sz="half" idx="10"/>
          </p:nvPr>
        </p:nvSpPr>
        <p:spPr/>
        <p:txBody>
          <a:bodyPr/>
          <a:lstStyle/>
          <a:p>
            <a:fld id="{8C74FD1B-8E5B-4F95-B807-591858EA7E82}" type="datetimeFigureOut">
              <a:rPr lang="vi-VN" smtClean="0"/>
              <a:t>27/08/2024</a:t>
            </a:fld>
            <a:endParaRPr lang="vi-VN"/>
          </a:p>
        </p:txBody>
      </p:sp>
      <p:sp>
        <p:nvSpPr>
          <p:cNvPr id="6" name="Footer Placeholder 5">
            <a:extLst>
              <a:ext uri="{FF2B5EF4-FFF2-40B4-BE49-F238E27FC236}">
                <a16:creationId xmlns:a16="http://schemas.microsoft.com/office/drawing/2014/main" id="{5FD22E4C-20AB-8538-C740-B1E8EACED7A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810D311-7388-E32C-B51F-537BC740627D}"/>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328587434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6DE56-7692-4EB2-2146-80651FDB74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73FBEEA-A84F-8888-7109-FD18B3F4D4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3E16D9A-8771-5E30-455F-8E7FD6E76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71B6AA-4860-7932-85F9-A8FA4EC2A41C}"/>
              </a:ext>
            </a:extLst>
          </p:cNvPr>
          <p:cNvSpPr>
            <a:spLocks noGrp="1"/>
          </p:cNvSpPr>
          <p:nvPr>
            <p:ph type="dt" sz="half" idx="10"/>
          </p:nvPr>
        </p:nvSpPr>
        <p:spPr/>
        <p:txBody>
          <a:bodyPr/>
          <a:lstStyle/>
          <a:p>
            <a:fld id="{8C74FD1B-8E5B-4F95-B807-591858EA7E82}" type="datetimeFigureOut">
              <a:rPr lang="vi-VN" smtClean="0"/>
              <a:t>27/08/2024</a:t>
            </a:fld>
            <a:endParaRPr lang="vi-VN"/>
          </a:p>
        </p:txBody>
      </p:sp>
      <p:sp>
        <p:nvSpPr>
          <p:cNvPr id="6" name="Footer Placeholder 5">
            <a:extLst>
              <a:ext uri="{FF2B5EF4-FFF2-40B4-BE49-F238E27FC236}">
                <a16:creationId xmlns:a16="http://schemas.microsoft.com/office/drawing/2014/main" id="{B1004EF6-2E86-81F8-AAEF-7478302BE32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B6AC65B-8071-54D5-560C-422B8F4A6B93}"/>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164228236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6B02F5-115E-1014-A24E-423F4B447C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4DEDE9A-8782-2F93-FAED-1ED5D4C2FF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249013-AA54-37CC-8677-B48E7AB866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74FD1B-8E5B-4F95-B807-591858EA7E82}" type="datetimeFigureOut">
              <a:rPr lang="vi-VN" smtClean="0"/>
              <a:t>27/08/2024</a:t>
            </a:fld>
            <a:endParaRPr lang="vi-VN"/>
          </a:p>
        </p:txBody>
      </p:sp>
      <p:sp>
        <p:nvSpPr>
          <p:cNvPr id="5" name="Footer Placeholder 4">
            <a:extLst>
              <a:ext uri="{FF2B5EF4-FFF2-40B4-BE49-F238E27FC236}">
                <a16:creationId xmlns:a16="http://schemas.microsoft.com/office/drawing/2014/main" id="{D434A5F7-281D-5FFA-2B9B-8C52978DFB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8478F9A-6714-4FC4-BCF5-A18927898F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B0BDA4-8D47-44AC-ACCD-30573252D1B9}" type="slidenum">
              <a:rPr lang="vi-VN" smtClean="0"/>
              <a:t>‹#›</a:t>
            </a:fld>
            <a:endParaRPr lang="vi-VN"/>
          </a:p>
        </p:txBody>
      </p:sp>
    </p:spTree>
    <p:extLst>
      <p:ext uri="{BB962C8B-B14F-4D97-AF65-F5344CB8AC3E}">
        <p14:creationId xmlns:p14="http://schemas.microsoft.com/office/powerpoint/2010/main" val="2200630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rectangular frame with flowers and bees&#10;&#10;Description automatically generated">
            <a:extLst>
              <a:ext uri="{FF2B5EF4-FFF2-40B4-BE49-F238E27FC236}">
                <a16:creationId xmlns:a16="http://schemas.microsoft.com/office/drawing/2014/main" id="{C70202D3-D32D-95C3-BCB1-6DFFA5EBDE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5657953A-9279-E153-7271-BDD77E199EF2}"/>
              </a:ext>
            </a:extLst>
          </p:cNvPr>
          <p:cNvPicPr>
            <a:picLocks noChangeAspect="1"/>
          </p:cNvPicPr>
          <p:nvPr/>
        </p:nvPicPr>
        <p:blipFill>
          <a:blip r:embed="rId3"/>
          <a:stretch>
            <a:fillRect/>
          </a:stretch>
        </p:blipFill>
        <p:spPr>
          <a:xfrm>
            <a:off x="2563511" y="2408765"/>
            <a:ext cx="7064977" cy="2040469"/>
          </a:xfrm>
          <a:prstGeom prst="rect">
            <a:avLst/>
          </a:prstGeom>
        </p:spPr>
      </p:pic>
    </p:spTree>
    <p:extLst>
      <p:ext uri="{BB962C8B-B14F-4D97-AF65-F5344CB8AC3E}">
        <p14:creationId xmlns:p14="http://schemas.microsoft.com/office/powerpoint/2010/main" val="2801732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pink rectangular frame with flowers and bees&#10;&#10;Description automatically generated">
            <a:extLst>
              <a:ext uri="{FF2B5EF4-FFF2-40B4-BE49-F238E27FC236}">
                <a16:creationId xmlns:a16="http://schemas.microsoft.com/office/drawing/2014/main" id="{C70202D3-D32D-95C3-BCB1-6DFFA5EBDE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9BCB180A-42C6-909C-6A64-A33130290A39}"/>
              </a:ext>
            </a:extLst>
          </p:cNvPr>
          <p:cNvPicPr>
            <a:picLocks noChangeAspect="1"/>
          </p:cNvPicPr>
          <p:nvPr/>
        </p:nvPicPr>
        <p:blipFill>
          <a:blip r:embed="rId3"/>
          <a:stretch>
            <a:fillRect/>
          </a:stretch>
        </p:blipFill>
        <p:spPr>
          <a:xfrm>
            <a:off x="2844510" y="2179320"/>
            <a:ext cx="6502980" cy="1708181"/>
          </a:xfrm>
          <a:prstGeom prst="rect">
            <a:avLst/>
          </a:prstGeom>
        </p:spPr>
      </p:pic>
    </p:spTree>
    <p:extLst>
      <p:ext uri="{BB962C8B-B14F-4D97-AF65-F5344CB8AC3E}">
        <p14:creationId xmlns:p14="http://schemas.microsoft.com/office/powerpoint/2010/main" val="332624463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grid with bees and flowers&#10;&#10;Description automatically generated">
            <a:extLst>
              <a:ext uri="{FF2B5EF4-FFF2-40B4-BE49-F238E27FC236}">
                <a16:creationId xmlns:a16="http://schemas.microsoft.com/office/drawing/2014/main" id="{01979B2C-ADB7-7FB7-4633-90912542B2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EEB2D6CC-26DB-22A7-7F6C-33417F576391}"/>
              </a:ext>
            </a:extLst>
          </p:cNvPr>
          <p:cNvSpPr/>
          <p:nvPr/>
        </p:nvSpPr>
        <p:spPr>
          <a:xfrm>
            <a:off x="493776" y="496341"/>
            <a:ext cx="11384280" cy="6044184"/>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68EFE87C-C222-667B-2CB0-C2C3E2E45088}"/>
              </a:ext>
            </a:extLst>
          </p:cNvPr>
          <p:cNvSpPr txBox="1"/>
          <p:nvPr/>
        </p:nvSpPr>
        <p:spPr>
          <a:xfrm>
            <a:off x="679323" y="496341"/>
            <a:ext cx="10595610" cy="1323439"/>
          </a:xfrm>
          <a:prstGeom prst="rect">
            <a:avLst/>
          </a:prstGeom>
          <a:noFill/>
        </p:spPr>
        <p:txBody>
          <a:bodyPr wrap="square">
            <a:spAutoFit/>
          </a:bodyPr>
          <a:lstStyle/>
          <a:p>
            <a:r>
              <a:rPr lang="en-GB" sz="4000" b="1" dirty="0">
                <a:solidFill>
                  <a:srgbClr val="FF0000"/>
                </a:solidFill>
                <a:latin typeface="Cambria" panose="02040503050406030204" pitchFamily="18" charset="0"/>
                <a:ea typeface="Cambria" panose="02040503050406030204" pitchFamily="18" charset="0"/>
              </a:rPr>
              <a:t>1. </a:t>
            </a:r>
            <a:r>
              <a:rPr lang="vi-VN" sz="4000" b="1" dirty="0">
                <a:solidFill>
                  <a:srgbClr val="FF0000"/>
                </a:solidFill>
                <a:latin typeface="Cambria" panose="02040503050406030204" pitchFamily="18" charset="0"/>
                <a:ea typeface="Cambria" panose="02040503050406030204" pitchFamily="18" charset="0"/>
              </a:rPr>
              <a:t>Tìm dấu gạch ngang đánh dấu bộ phận chú thích, giải thích trong đoạn truyện dưới đây:</a:t>
            </a:r>
            <a:endParaRPr lang="vi-VN" sz="40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49056C8C-F9FC-6717-3AE6-E3D2066BF788}"/>
              </a:ext>
            </a:extLst>
          </p:cNvPr>
          <p:cNvSpPr txBox="1"/>
          <p:nvPr/>
        </p:nvSpPr>
        <p:spPr>
          <a:xfrm>
            <a:off x="679323" y="2048255"/>
            <a:ext cx="10915269" cy="3785652"/>
          </a:xfrm>
          <a:prstGeom prst="rect">
            <a:avLst/>
          </a:prstGeom>
          <a:noFill/>
        </p:spPr>
        <p:txBody>
          <a:bodyPr wrap="square">
            <a:spAutoFit/>
          </a:bodyPr>
          <a:lstStyle/>
          <a:p>
            <a:r>
              <a:rPr lang="en-GB" sz="2400" dirty="0"/>
              <a:t>	</a:t>
            </a:r>
            <a:r>
              <a:rPr lang="vi-VN" sz="2400" dirty="0"/>
              <a:t>Một hôm, Hưng chạy chơi đâu về, thấy một vết mực loang trên bức tranh chiếc tàu </a:t>
            </a:r>
            <a:r>
              <a:rPr lang="vi-VN" sz="2400" dirty="0" err="1"/>
              <a:t>thuỷ</a:t>
            </a:r>
            <a:r>
              <a:rPr lang="vi-VN" sz="2400" dirty="0"/>
              <a:t> – bức tranh mà Hưng vừa mới vẽ, tô màu cẩn thận. Hưng nghĩ ngay là anh Hà đánh đổ mực vào bức tranh. Hưng òa lên khóc.</a:t>
            </a:r>
          </a:p>
          <a:p>
            <a:r>
              <a:rPr lang="vi-VN" sz="2400" dirty="0"/>
              <a:t>– Làm sao thế con? – Mẹ hỏi.</a:t>
            </a:r>
          </a:p>
          <a:p>
            <a:r>
              <a:rPr lang="vi-VN" sz="2400" dirty="0"/>
              <a:t>– Anh Hà...–Hưng vừa nói vừa khóc nức nở. – Anh Hà đánh đổ mực ra tranh của con!</a:t>
            </a:r>
          </a:p>
          <a:p>
            <a:r>
              <a:rPr lang="vi-VN" sz="2400" dirty="0"/>
              <a:t>– Không phải đâu. – Mẹ nói. – Tại con mèo đấy. Lúc nãy, nó làm đổ mực tung </a:t>
            </a:r>
            <a:r>
              <a:rPr lang="vi-VN" sz="2400" dirty="0" err="1"/>
              <a:t>toé</a:t>
            </a:r>
            <a:r>
              <a:rPr lang="vi-VN" sz="2400" dirty="0"/>
              <a:t>, anh Hà đã lau bàn và lọ mực, nhưng tranh của con thì không lau được.</a:t>
            </a:r>
          </a:p>
          <a:p>
            <a:r>
              <a:rPr lang="en-GB" sz="2400" dirty="0"/>
              <a:t>	</a:t>
            </a:r>
            <a:r>
              <a:rPr lang="vi-VN" sz="2400" dirty="0"/>
              <a:t>Đêm hôm ấy, nằm cạnh anh Hà, Hưng rất khó ngủ và hình như anh Hà cũng thế. Hưng cố gắng lấy can đảm làm lành trước...</a:t>
            </a:r>
          </a:p>
        </p:txBody>
      </p:sp>
    </p:spTree>
    <p:extLst>
      <p:ext uri="{BB962C8B-B14F-4D97-AF65-F5344CB8AC3E}">
        <p14:creationId xmlns:p14="http://schemas.microsoft.com/office/powerpoint/2010/main" val="993196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grid with bees and flowers&#10;&#10;Description automatically generated">
            <a:extLst>
              <a:ext uri="{FF2B5EF4-FFF2-40B4-BE49-F238E27FC236}">
                <a16:creationId xmlns:a16="http://schemas.microsoft.com/office/drawing/2014/main" id="{01979B2C-ADB7-7FB7-4633-90912542B2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EEB2D6CC-26DB-22A7-7F6C-33417F576391}"/>
              </a:ext>
            </a:extLst>
          </p:cNvPr>
          <p:cNvSpPr/>
          <p:nvPr/>
        </p:nvSpPr>
        <p:spPr>
          <a:xfrm>
            <a:off x="493776" y="496341"/>
            <a:ext cx="11384280" cy="6044184"/>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vi-VN"/>
          </a:p>
        </p:txBody>
      </p:sp>
      <p:sp>
        <p:nvSpPr>
          <p:cNvPr id="8" name="TextBox 7">
            <a:extLst>
              <a:ext uri="{FF2B5EF4-FFF2-40B4-BE49-F238E27FC236}">
                <a16:creationId xmlns:a16="http://schemas.microsoft.com/office/drawing/2014/main" id="{68EFE87C-C222-667B-2CB0-C2C3E2E45088}"/>
              </a:ext>
            </a:extLst>
          </p:cNvPr>
          <p:cNvSpPr txBox="1"/>
          <p:nvPr/>
        </p:nvSpPr>
        <p:spPr>
          <a:xfrm>
            <a:off x="888111" y="633751"/>
            <a:ext cx="10595610" cy="707886"/>
          </a:xfrm>
          <a:prstGeom prst="rect">
            <a:avLst/>
          </a:prstGeom>
          <a:noFill/>
        </p:spPr>
        <p:txBody>
          <a:bodyPr wrap="square">
            <a:spAutoFit/>
          </a:bodyPr>
          <a:lstStyle/>
          <a:p>
            <a:r>
              <a:rPr lang="en-GB" sz="4000" b="1" dirty="0" err="1">
                <a:solidFill>
                  <a:srgbClr val="FF0000"/>
                </a:solidFill>
                <a:latin typeface="Cambria" panose="02040503050406030204" pitchFamily="18" charset="0"/>
                <a:ea typeface="Cambria" panose="02040503050406030204" pitchFamily="18" charset="0"/>
              </a:rPr>
              <a:t>Đáp</a:t>
            </a:r>
            <a:r>
              <a:rPr lang="en-GB" sz="4000" b="1" dirty="0">
                <a:solidFill>
                  <a:srgbClr val="FF0000"/>
                </a:solidFill>
                <a:latin typeface="Cambria" panose="02040503050406030204" pitchFamily="18" charset="0"/>
                <a:ea typeface="Cambria" panose="02040503050406030204" pitchFamily="18" charset="0"/>
              </a:rPr>
              <a:t> </a:t>
            </a:r>
            <a:r>
              <a:rPr lang="en-GB" sz="4000" b="1" dirty="0" err="1">
                <a:solidFill>
                  <a:srgbClr val="FF0000"/>
                </a:solidFill>
                <a:latin typeface="Cambria" panose="02040503050406030204" pitchFamily="18" charset="0"/>
                <a:ea typeface="Cambria" panose="02040503050406030204" pitchFamily="18" charset="0"/>
              </a:rPr>
              <a:t>án</a:t>
            </a:r>
            <a:r>
              <a:rPr lang="en-GB" sz="4000" b="1" dirty="0">
                <a:solidFill>
                  <a:srgbClr val="FF0000"/>
                </a:solidFill>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BEFE636-5525-8DD7-F328-6F63B07FB9DB}"/>
              </a:ext>
            </a:extLst>
          </p:cNvPr>
          <p:cNvSpPr txBox="1"/>
          <p:nvPr/>
        </p:nvSpPr>
        <p:spPr>
          <a:xfrm>
            <a:off x="1319022" y="2640598"/>
            <a:ext cx="9992106" cy="2554545"/>
          </a:xfrm>
          <a:prstGeom prst="rect">
            <a:avLst/>
          </a:prstGeom>
          <a:noFill/>
        </p:spPr>
        <p:txBody>
          <a:bodyPr wrap="square">
            <a:spAutoFit/>
          </a:bodyPr>
          <a:lstStyle/>
          <a:p>
            <a:pPr marL="457200" indent="-457200">
              <a:buFont typeface="Arial" panose="020B0604020202020204" pitchFamily="34" charset="0"/>
              <a:buChar char="•"/>
            </a:pPr>
            <a:r>
              <a:rPr lang="vi-VN" sz="3200" dirty="0">
                <a:latin typeface="Calibri" panose="020F0502020204030204" pitchFamily="34" charset="0"/>
                <a:ea typeface="Calibri" panose="020F0502020204030204" pitchFamily="34" charset="0"/>
                <a:cs typeface="Calibri" panose="020F0502020204030204" pitchFamily="34" charset="0"/>
              </a:rPr>
              <a:t>Dấu gạch ngang thứ nhất: – Bức tranh mà Hưng vừa mới vẽ, tô màu cẩn thận.</a:t>
            </a:r>
          </a:p>
          <a:p>
            <a:pPr marL="457200" indent="-457200">
              <a:buFont typeface="Arial" panose="020B0604020202020204" pitchFamily="34" charset="0"/>
              <a:buChar char="•"/>
            </a:pPr>
            <a:r>
              <a:rPr lang="vi-VN" sz="3200" dirty="0">
                <a:latin typeface="Calibri" panose="020F0502020204030204" pitchFamily="34" charset="0"/>
                <a:ea typeface="Calibri" panose="020F0502020204030204" pitchFamily="34" charset="0"/>
                <a:cs typeface="Calibri" panose="020F0502020204030204" pitchFamily="34" charset="0"/>
              </a:rPr>
              <a:t>Dấu gạch ngang thứ 2: – Mẹ hỏi</a:t>
            </a:r>
          </a:p>
          <a:p>
            <a:pPr marL="457200" indent="-457200">
              <a:buFont typeface="Arial" panose="020B0604020202020204" pitchFamily="34" charset="0"/>
              <a:buChar char="•"/>
            </a:pPr>
            <a:r>
              <a:rPr lang="vi-VN" sz="3200" dirty="0">
                <a:latin typeface="Calibri" panose="020F0502020204030204" pitchFamily="34" charset="0"/>
                <a:ea typeface="Calibri" panose="020F0502020204030204" pitchFamily="34" charset="0"/>
                <a:cs typeface="Calibri" panose="020F0502020204030204" pitchFamily="34" charset="0"/>
              </a:rPr>
              <a:t>Dấu gạch ngang thứ 3: – Hưng vừa khóc vừa trả lời</a:t>
            </a:r>
          </a:p>
          <a:p>
            <a:pPr marL="457200" indent="-457200">
              <a:buFont typeface="Arial" panose="020B0604020202020204" pitchFamily="34" charset="0"/>
              <a:buChar char="•"/>
            </a:pPr>
            <a:r>
              <a:rPr lang="vi-VN" sz="3200" dirty="0">
                <a:latin typeface="Calibri" panose="020F0502020204030204" pitchFamily="34" charset="0"/>
                <a:ea typeface="Calibri" panose="020F0502020204030204" pitchFamily="34" charset="0"/>
                <a:cs typeface="Calibri" panose="020F0502020204030204" pitchFamily="34" charset="0"/>
              </a:rPr>
              <a:t>Dấu gạch ngang thứ 4: – Mẹ nói</a:t>
            </a:r>
          </a:p>
        </p:txBody>
      </p:sp>
      <p:sp>
        <p:nvSpPr>
          <p:cNvPr id="9" name="TextBox 8">
            <a:extLst>
              <a:ext uri="{FF2B5EF4-FFF2-40B4-BE49-F238E27FC236}">
                <a16:creationId xmlns:a16="http://schemas.microsoft.com/office/drawing/2014/main" id="{69D0B6E7-CC1C-B06C-31D5-C30F6AF626F5}"/>
              </a:ext>
            </a:extLst>
          </p:cNvPr>
          <p:cNvSpPr txBox="1"/>
          <p:nvPr/>
        </p:nvSpPr>
        <p:spPr>
          <a:xfrm>
            <a:off x="1163574" y="1479047"/>
            <a:ext cx="9992106" cy="954107"/>
          </a:xfrm>
          <a:prstGeom prst="rect">
            <a:avLst/>
          </a:prstGeom>
          <a:noFill/>
        </p:spPr>
        <p:txBody>
          <a:bodyPr wrap="square">
            <a:spAutoFit/>
          </a:bodyPr>
          <a:lstStyle/>
          <a:p>
            <a:r>
              <a:rPr lang="vi-VN" sz="28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Dấu gạch ngang đánh dấu bộ phận chú thích, giải thích trong đoạn truyện gồm các dấu gạch ngang:</a:t>
            </a:r>
            <a:endParaRPr lang="vi-VN" sz="2800"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9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grid with bees and flowers&#10;&#10;Description automatically generated">
            <a:extLst>
              <a:ext uri="{FF2B5EF4-FFF2-40B4-BE49-F238E27FC236}">
                <a16:creationId xmlns:a16="http://schemas.microsoft.com/office/drawing/2014/main" id="{01979B2C-ADB7-7FB7-4633-90912542B2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EEB2D6CC-26DB-22A7-7F6C-33417F576391}"/>
              </a:ext>
            </a:extLst>
          </p:cNvPr>
          <p:cNvSpPr/>
          <p:nvPr/>
        </p:nvSpPr>
        <p:spPr>
          <a:xfrm>
            <a:off x="493776" y="496341"/>
            <a:ext cx="11384280" cy="6044184"/>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68EFE87C-C222-667B-2CB0-C2C3E2E45088}"/>
              </a:ext>
            </a:extLst>
          </p:cNvPr>
          <p:cNvSpPr txBox="1"/>
          <p:nvPr/>
        </p:nvSpPr>
        <p:spPr>
          <a:xfrm>
            <a:off x="888111" y="633751"/>
            <a:ext cx="10595610" cy="1754326"/>
          </a:xfrm>
          <a:prstGeom prst="rect">
            <a:avLst/>
          </a:prstGeom>
          <a:noFill/>
        </p:spPr>
        <p:txBody>
          <a:bodyPr wrap="square">
            <a:spAutoFit/>
          </a:bodyPr>
          <a:lstStyle/>
          <a:p>
            <a:r>
              <a:rPr lang="en-GB" sz="3600" b="1" dirty="0">
                <a:solidFill>
                  <a:srgbClr val="FF0000"/>
                </a:solidFill>
                <a:latin typeface="Cambria" panose="02040503050406030204" pitchFamily="18" charset="0"/>
                <a:ea typeface="Cambria" panose="02040503050406030204" pitchFamily="18" charset="0"/>
              </a:rPr>
              <a:t>2. </a:t>
            </a:r>
            <a:r>
              <a:rPr lang="en-GB" sz="3600" b="1" dirty="0" err="1">
                <a:solidFill>
                  <a:srgbClr val="FF0000"/>
                </a:solidFill>
                <a:latin typeface="Cambria" panose="02040503050406030204" pitchFamily="18" charset="0"/>
                <a:ea typeface="Cambria" panose="02040503050406030204" pitchFamily="18" charset="0"/>
              </a:rPr>
              <a:t>Cần</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thêm</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dấu</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gạch</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ngang</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vào</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vị</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trí</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nào</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trong</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đoạn</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truyện</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sau</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để</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đánh</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dấu</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bộ</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phận</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chú</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thích</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giải</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thích</a:t>
            </a:r>
            <a:endParaRPr lang="vi-VN" sz="36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121060C-64C2-5D8C-15C5-0F3169502BE9}"/>
              </a:ext>
            </a:extLst>
          </p:cNvPr>
          <p:cNvSpPr txBox="1"/>
          <p:nvPr/>
        </p:nvSpPr>
        <p:spPr>
          <a:xfrm>
            <a:off x="651319" y="2731604"/>
            <a:ext cx="10889361" cy="1815882"/>
          </a:xfrm>
          <a:prstGeom prst="rect">
            <a:avLst/>
          </a:prstGeom>
          <a:noFill/>
        </p:spPr>
        <p:txBody>
          <a:bodyPr wrap="square">
            <a:spAutoFit/>
          </a:bodyPr>
          <a:lstStyle/>
          <a:p>
            <a:pPr algn="just"/>
            <a:r>
              <a:rPr lang="vi-VN" sz="2800" i="1" dirty="0">
                <a:latin typeface="Cambria" panose="02040503050406030204" pitchFamily="18" charset="0"/>
                <a:ea typeface="Cambria" panose="02040503050406030204" pitchFamily="18" charset="0"/>
              </a:rPr>
              <a:t>"Sáng Chủ nhật, chúng ta có buổi tham quan nông trại. Các em nhớ mang bút và sổ tay để ghi chép, chuẩn bị ý cho bài viết sắp tới nhé!" đó là thông báo của cô giáo chủ nhiệm từ buổi chiều thứ Năm. Lan háo hức lắm. Cô bé thấy thời gian trôi thật chậm, mãi mà không tới Chủ nhật.</a:t>
            </a:r>
          </a:p>
        </p:txBody>
      </p:sp>
    </p:spTree>
    <p:extLst>
      <p:ext uri="{BB962C8B-B14F-4D97-AF65-F5344CB8AC3E}">
        <p14:creationId xmlns:p14="http://schemas.microsoft.com/office/powerpoint/2010/main" val="927829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grid with bees and flowers&#10;&#10;Description automatically generated">
            <a:extLst>
              <a:ext uri="{FF2B5EF4-FFF2-40B4-BE49-F238E27FC236}">
                <a16:creationId xmlns:a16="http://schemas.microsoft.com/office/drawing/2014/main" id="{01979B2C-ADB7-7FB7-4633-90912542B2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EEB2D6CC-26DB-22A7-7F6C-33417F576391}"/>
              </a:ext>
            </a:extLst>
          </p:cNvPr>
          <p:cNvSpPr/>
          <p:nvPr/>
        </p:nvSpPr>
        <p:spPr>
          <a:xfrm>
            <a:off x="493776" y="496341"/>
            <a:ext cx="11384280" cy="6044184"/>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68EFE87C-C222-667B-2CB0-C2C3E2E45088}"/>
              </a:ext>
            </a:extLst>
          </p:cNvPr>
          <p:cNvSpPr txBox="1"/>
          <p:nvPr/>
        </p:nvSpPr>
        <p:spPr>
          <a:xfrm>
            <a:off x="798194" y="1904767"/>
            <a:ext cx="10595610" cy="646331"/>
          </a:xfrm>
          <a:prstGeom prst="rect">
            <a:avLst/>
          </a:prstGeom>
          <a:noFill/>
        </p:spPr>
        <p:txBody>
          <a:bodyPr wrap="square">
            <a:spAutoFit/>
          </a:bodyPr>
          <a:lstStyle/>
          <a:p>
            <a:r>
              <a:rPr lang="en-GB" sz="3600" b="1" dirty="0" err="1">
                <a:solidFill>
                  <a:srgbClr val="FF0000"/>
                </a:solidFill>
                <a:latin typeface="Cambria" panose="02040503050406030204" pitchFamily="18" charset="0"/>
                <a:ea typeface="Cambria" panose="02040503050406030204" pitchFamily="18" charset="0"/>
              </a:rPr>
              <a:t>Đáp</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án</a:t>
            </a:r>
            <a:r>
              <a:rPr lang="en-GB" sz="3600" b="1" dirty="0">
                <a:solidFill>
                  <a:srgbClr val="FF0000"/>
                </a:solidFill>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121060C-64C2-5D8C-15C5-0F3169502BE9}"/>
              </a:ext>
            </a:extLst>
          </p:cNvPr>
          <p:cNvSpPr txBox="1"/>
          <p:nvPr/>
        </p:nvSpPr>
        <p:spPr>
          <a:xfrm>
            <a:off x="651319" y="2731604"/>
            <a:ext cx="10889361" cy="2554545"/>
          </a:xfrm>
          <a:prstGeom prst="rect">
            <a:avLst/>
          </a:prstGeom>
          <a:noFill/>
        </p:spPr>
        <p:txBody>
          <a:bodyPr wrap="square">
            <a:spAutoFit/>
          </a:bodyPr>
          <a:lstStyle/>
          <a:p>
            <a:pPr algn="just"/>
            <a:r>
              <a:rPr lang="vi-VN" sz="3200" i="1" dirty="0">
                <a:latin typeface="Cambria" panose="02040503050406030204" pitchFamily="18" charset="0"/>
                <a:ea typeface="Cambria" panose="02040503050406030204" pitchFamily="18" charset="0"/>
              </a:rPr>
              <a:t>“Sáng Chủ nhật, chúng ta có buổi tham quan nông trại. Các em nhớ mang bút và sổ tay để ghi chép, chuẩn bị cho bài viết sắp tới nhé!” – đó là thông báo của cô giáo chủ nhiệm từ buổi chiều thứ Năm. Lan háo hức lắm. Cô bé thấy thời gian trôi thật chậm, mãi mà không tới Chủ nhật.</a:t>
            </a:r>
          </a:p>
        </p:txBody>
      </p:sp>
    </p:spTree>
    <p:extLst>
      <p:ext uri="{BB962C8B-B14F-4D97-AF65-F5344CB8AC3E}">
        <p14:creationId xmlns:p14="http://schemas.microsoft.com/office/powerpoint/2010/main" val="1385678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pink rectangular frame with flowers and bees&#10;&#10;Description automatically generated">
            <a:extLst>
              <a:ext uri="{FF2B5EF4-FFF2-40B4-BE49-F238E27FC236}">
                <a16:creationId xmlns:a16="http://schemas.microsoft.com/office/drawing/2014/main" id="{C70202D3-D32D-95C3-BCB1-6DFFA5EBDE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28A2A8FA-3FCD-4FBA-64F2-0012C31F65D9}"/>
              </a:ext>
            </a:extLst>
          </p:cNvPr>
          <p:cNvPicPr>
            <a:picLocks noChangeAspect="1"/>
          </p:cNvPicPr>
          <p:nvPr/>
        </p:nvPicPr>
        <p:blipFill>
          <a:blip r:embed="rId3"/>
          <a:stretch>
            <a:fillRect/>
          </a:stretch>
        </p:blipFill>
        <p:spPr>
          <a:xfrm>
            <a:off x="2968752" y="1947494"/>
            <a:ext cx="6254496" cy="2545384"/>
          </a:xfrm>
          <a:prstGeom prst="rect">
            <a:avLst/>
          </a:prstGeom>
        </p:spPr>
      </p:pic>
    </p:spTree>
    <p:extLst>
      <p:ext uri="{BB962C8B-B14F-4D97-AF65-F5344CB8AC3E}">
        <p14:creationId xmlns:p14="http://schemas.microsoft.com/office/powerpoint/2010/main" val="97280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playback">
            <a:hlinkClick r:id="" action="ppaction://media"/>
            <a:extLst>
              <a:ext uri="{FF2B5EF4-FFF2-40B4-BE49-F238E27FC236}">
                <a16:creationId xmlns:a16="http://schemas.microsoft.com/office/drawing/2014/main" id="{FBBA27D1-E38C-589E-C0FE-A69FA6161A8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12799" y="457200"/>
            <a:ext cx="10566401" cy="5943600"/>
          </a:xfrm>
          <a:prstGeom prst="rect">
            <a:avLst/>
          </a:prstGeom>
        </p:spPr>
      </p:pic>
    </p:spTree>
    <p:extLst>
      <p:ext uri="{BB962C8B-B14F-4D97-AF65-F5344CB8AC3E}">
        <p14:creationId xmlns:p14="http://schemas.microsoft.com/office/powerpoint/2010/main" val="2398174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rectangular frame with flowers and bees&#10;&#10;Description automatically generated">
            <a:extLst>
              <a:ext uri="{FF2B5EF4-FFF2-40B4-BE49-F238E27FC236}">
                <a16:creationId xmlns:a16="http://schemas.microsoft.com/office/drawing/2014/main" id="{C70202D3-D32D-95C3-BCB1-6DFFA5EBDE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02176AA1-2512-5F78-1BCC-AFBD7C3975E5}"/>
              </a:ext>
            </a:extLst>
          </p:cNvPr>
          <p:cNvSpPr txBox="1"/>
          <p:nvPr/>
        </p:nvSpPr>
        <p:spPr>
          <a:xfrm>
            <a:off x="3048762" y="2439662"/>
            <a:ext cx="6094476" cy="1938992"/>
          </a:xfrm>
          <a:prstGeom prst="rect">
            <a:avLst/>
          </a:prstGeom>
          <a:noFill/>
        </p:spPr>
        <p:txBody>
          <a:bodyPr wrap="square">
            <a:spAutoFit/>
          </a:bodyPr>
          <a:lstStyle/>
          <a:p>
            <a:pPr algn="ctr"/>
            <a:r>
              <a:rPr lang="en-US" sz="6000" kern="0" dirty="0">
                <a:effectLst/>
                <a:latin typeface="Calibri" panose="020F0502020204030204" pitchFamily="34" charset="0"/>
                <a:ea typeface="Calibri" panose="020F0502020204030204" pitchFamily="34" charset="0"/>
                <a:cs typeface="Calibri" panose="020F0502020204030204" pitchFamily="34" charset="0"/>
              </a:rPr>
              <a:t>“</a:t>
            </a:r>
            <a:r>
              <a:rPr lang="en-US" sz="6000" kern="0" dirty="0" err="1">
                <a:effectLst/>
                <a:latin typeface="Calibri" panose="020F0502020204030204" pitchFamily="34" charset="0"/>
                <a:ea typeface="Calibri" panose="020F0502020204030204" pitchFamily="34" charset="0"/>
                <a:cs typeface="Calibri" panose="020F0502020204030204" pitchFamily="34" charset="0"/>
              </a:rPr>
              <a:t>Nêu</a:t>
            </a:r>
            <a:r>
              <a:rPr lang="en-US" sz="6000" kern="0" dirty="0">
                <a:effectLst/>
                <a:latin typeface="Calibri" panose="020F0502020204030204" pitchFamily="34" charset="0"/>
                <a:ea typeface="Calibri" panose="020F0502020204030204" pitchFamily="34" charset="0"/>
                <a:cs typeface="Calibri" panose="020F0502020204030204" pitchFamily="34" charset="0"/>
              </a:rPr>
              <a:t> </a:t>
            </a:r>
            <a:r>
              <a:rPr lang="en-US" sz="6000" kern="0" dirty="0" err="1">
                <a:effectLst/>
                <a:latin typeface="Calibri" panose="020F0502020204030204" pitchFamily="34" charset="0"/>
                <a:ea typeface="Calibri" panose="020F0502020204030204" pitchFamily="34" charset="0"/>
                <a:cs typeface="Calibri" panose="020F0502020204030204" pitchFamily="34" charset="0"/>
              </a:rPr>
              <a:t>tác</a:t>
            </a:r>
            <a:r>
              <a:rPr lang="en-US" sz="6000" kern="0" dirty="0">
                <a:effectLst/>
                <a:latin typeface="Calibri" panose="020F0502020204030204" pitchFamily="34" charset="0"/>
                <a:ea typeface="Calibri" panose="020F0502020204030204" pitchFamily="34" charset="0"/>
                <a:cs typeface="Calibri" panose="020F0502020204030204" pitchFamily="34" charset="0"/>
              </a:rPr>
              <a:t> </a:t>
            </a:r>
            <a:r>
              <a:rPr lang="en-US" sz="6000" kern="0" dirty="0" err="1">
                <a:effectLst/>
                <a:latin typeface="Calibri" panose="020F0502020204030204" pitchFamily="34" charset="0"/>
                <a:ea typeface="Calibri" panose="020F0502020204030204" pitchFamily="34" charset="0"/>
                <a:cs typeface="Calibri" panose="020F0502020204030204" pitchFamily="34" charset="0"/>
              </a:rPr>
              <a:t>dụng</a:t>
            </a:r>
            <a:r>
              <a:rPr lang="en-US" sz="6000" kern="0" dirty="0">
                <a:effectLst/>
                <a:latin typeface="Calibri" panose="020F0502020204030204" pitchFamily="34" charset="0"/>
                <a:ea typeface="Calibri" panose="020F0502020204030204" pitchFamily="34" charset="0"/>
                <a:cs typeface="Calibri" panose="020F0502020204030204" pitchFamily="34" charset="0"/>
              </a:rPr>
              <a:t> </a:t>
            </a:r>
            <a:r>
              <a:rPr lang="en-US" sz="6000" kern="0" dirty="0" err="1">
                <a:effectLst/>
                <a:latin typeface="Calibri" panose="020F0502020204030204" pitchFamily="34" charset="0"/>
                <a:ea typeface="Calibri" panose="020F0502020204030204" pitchFamily="34" charset="0"/>
                <a:cs typeface="Calibri" panose="020F0502020204030204" pitchFamily="34" charset="0"/>
              </a:rPr>
              <a:t>của</a:t>
            </a:r>
            <a:r>
              <a:rPr lang="en-US" sz="6000" kern="0" dirty="0">
                <a:effectLst/>
                <a:latin typeface="Calibri" panose="020F0502020204030204" pitchFamily="34" charset="0"/>
                <a:ea typeface="Calibri" panose="020F0502020204030204" pitchFamily="34" charset="0"/>
                <a:cs typeface="Calibri" panose="020F0502020204030204" pitchFamily="34" charset="0"/>
              </a:rPr>
              <a:t> </a:t>
            </a:r>
            <a:r>
              <a:rPr lang="en-US" sz="6000" kern="0" dirty="0" err="1">
                <a:effectLst/>
                <a:latin typeface="Calibri" panose="020F0502020204030204" pitchFamily="34" charset="0"/>
                <a:ea typeface="Calibri" panose="020F0502020204030204" pitchFamily="34" charset="0"/>
                <a:cs typeface="Calibri" panose="020F0502020204030204" pitchFamily="34" charset="0"/>
              </a:rPr>
              <a:t>dấu</a:t>
            </a:r>
            <a:r>
              <a:rPr lang="en-US" sz="6000" kern="0" dirty="0">
                <a:effectLst/>
                <a:latin typeface="Calibri" panose="020F0502020204030204" pitchFamily="34" charset="0"/>
                <a:ea typeface="Calibri" panose="020F0502020204030204" pitchFamily="34" charset="0"/>
                <a:cs typeface="Calibri" panose="020F0502020204030204" pitchFamily="34" charset="0"/>
              </a:rPr>
              <a:t> </a:t>
            </a:r>
            <a:r>
              <a:rPr lang="en-US" sz="6000" kern="0" dirty="0" err="1">
                <a:effectLst/>
                <a:latin typeface="Calibri" panose="020F0502020204030204" pitchFamily="34" charset="0"/>
                <a:ea typeface="Calibri" panose="020F0502020204030204" pitchFamily="34" charset="0"/>
                <a:cs typeface="Calibri" panose="020F0502020204030204" pitchFamily="34" charset="0"/>
              </a:rPr>
              <a:t>gạch</a:t>
            </a:r>
            <a:r>
              <a:rPr lang="en-US" sz="6000" kern="0" dirty="0">
                <a:effectLst/>
                <a:latin typeface="Calibri" panose="020F0502020204030204" pitchFamily="34" charset="0"/>
                <a:ea typeface="Calibri" panose="020F0502020204030204" pitchFamily="34" charset="0"/>
                <a:cs typeface="Calibri" panose="020F0502020204030204" pitchFamily="34" charset="0"/>
              </a:rPr>
              <a:t> </a:t>
            </a:r>
            <a:r>
              <a:rPr lang="en-US" sz="6000" kern="0" dirty="0" err="1">
                <a:effectLst/>
                <a:latin typeface="Calibri" panose="020F0502020204030204" pitchFamily="34" charset="0"/>
                <a:ea typeface="Calibri" panose="020F0502020204030204" pitchFamily="34" charset="0"/>
                <a:cs typeface="Calibri" panose="020F0502020204030204" pitchFamily="34" charset="0"/>
              </a:rPr>
              <a:t>ngang</a:t>
            </a:r>
            <a:r>
              <a:rPr lang="en-US" sz="6000" kern="0" dirty="0">
                <a:effectLst/>
                <a:latin typeface="Calibri" panose="020F0502020204030204" pitchFamily="34" charset="0"/>
                <a:ea typeface="Calibri" panose="020F0502020204030204" pitchFamily="34" charset="0"/>
                <a:cs typeface="Calibri" panose="020F0502020204030204" pitchFamily="34" charset="0"/>
              </a:rPr>
              <a:t>” </a:t>
            </a:r>
            <a:endParaRPr lang="vi-VN"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6544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733AE-CF9D-BC10-3C62-09DEB98DCD7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7DED51B3-1324-6D3E-5F7C-E23BDD129B8B}"/>
              </a:ext>
            </a:extLst>
          </p:cNvPr>
          <p:cNvSpPr>
            <a:spLocks noGrp="1"/>
          </p:cNvSpPr>
          <p:nvPr>
            <p:ph type="subTitle" idx="1"/>
          </p:nvPr>
        </p:nvSpPr>
        <p:spPr/>
        <p:txBody>
          <a:bodyPr/>
          <a:lstStyle/>
          <a:p>
            <a:endParaRPr lang="vi-VN"/>
          </a:p>
        </p:txBody>
      </p:sp>
      <p:pic>
        <p:nvPicPr>
          <p:cNvPr id="5" name="Picture 4" descr="A cartoon mouse holding a book and a pink sign&#10;&#10;Description automatically generated">
            <a:extLst>
              <a:ext uri="{FF2B5EF4-FFF2-40B4-BE49-F238E27FC236}">
                <a16:creationId xmlns:a16="http://schemas.microsoft.com/office/drawing/2014/main" id="{C33651BE-6469-FD98-6819-978A394BD07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A4CEFC6-DE29-E483-3178-C5861097ADDF}"/>
              </a:ext>
            </a:extLst>
          </p:cNvPr>
          <p:cNvSpPr txBox="1"/>
          <p:nvPr/>
        </p:nvSpPr>
        <p:spPr>
          <a:xfrm>
            <a:off x="2724912" y="1559566"/>
            <a:ext cx="4568879" cy="769441"/>
          </a:xfrm>
          <a:prstGeom prst="rect">
            <a:avLst/>
          </a:prstGeom>
          <a:noFill/>
        </p:spPr>
        <p:txBody>
          <a:bodyPr wrap="none" rtlCol="0">
            <a:spAutoFit/>
          </a:bodyPr>
          <a:lstStyle/>
          <a:p>
            <a:r>
              <a:rPr lang="en-GB" sz="4400" dirty="0" err="1">
                <a:latin typeface="#9Slide07 Deepika" panose="02000507000000020004" pitchFamily="2" charset="0"/>
              </a:rPr>
              <a:t>Luyện</a:t>
            </a:r>
            <a:r>
              <a:rPr lang="en-GB" sz="4400" dirty="0">
                <a:latin typeface="#9Slide07 Deepika" panose="02000507000000020004" pitchFamily="2" charset="0"/>
              </a:rPr>
              <a:t> </a:t>
            </a:r>
            <a:r>
              <a:rPr lang="en-GB" sz="4400" dirty="0" err="1">
                <a:latin typeface="#9Slide07 Deepika" panose="02000507000000020004" pitchFamily="2" charset="0"/>
              </a:rPr>
              <a:t>từ</a:t>
            </a:r>
            <a:r>
              <a:rPr lang="en-GB" sz="4400" dirty="0">
                <a:latin typeface="#9Slide07 Deepika" panose="02000507000000020004" pitchFamily="2" charset="0"/>
              </a:rPr>
              <a:t> </a:t>
            </a:r>
            <a:r>
              <a:rPr lang="en-GB" sz="4400" dirty="0" err="1">
                <a:latin typeface="#9Slide07 Deepika" panose="02000507000000020004" pitchFamily="2" charset="0"/>
              </a:rPr>
              <a:t>và</a:t>
            </a:r>
            <a:r>
              <a:rPr lang="en-GB" sz="4400" dirty="0">
                <a:latin typeface="#9Slide07 Deepika" panose="02000507000000020004" pitchFamily="2" charset="0"/>
              </a:rPr>
              <a:t> </a:t>
            </a:r>
            <a:r>
              <a:rPr lang="en-GB" sz="4400" dirty="0" err="1">
                <a:latin typeface="#9Slide07 Deepika" panose="02000507000000020004" pitchFamily="2" charset="0"/>
              </a:rPr>
              <a:t>câu</a:t>
            </a:r>
            <a:endParaRPr lang="vi-VN" sz="4400" dirty="0"/>
          </a:p>
        </p:txBody>
      </p:sp>
      <p:pic>
        <p:nvPicPr>
          <p:cNvPr id="7" name="Picture 6">
            <a:extLst>
              <a:ext uri="{FF2B5EF4-FFF2-40B4-BE49-F238E27FC236}">
                <a16:creationId xmlns:a16="http://schemas.microsoft.com/office/drawing/2014/main" id="{4495E7E8-CFED-75F1-DA96-3964354DDF4B}"/>
              </a:ext>
            </a:extLst>
          </p:cNvPr>
          <p:cNvPicPr>
            <a:picLocks noChangeAspect="1"/>
          </p:cNvPicPr>
          <p:nvPr/>
        </p:nvPicPr>
        <p:blipFill>
          <a:blip r:embed="rId3"/>
          <a:stretch>
            <a:fillRect/>
          </a:stretch>
        </p:blipFill>
        <p:spPr>
          <a:xfrm>
            <a:off x="4052530" y="-220620"/>
            <a:ext cx="3859102" cy="1780186"/>
          </a:xfrm>
          <a:prstGeom prst="rect">
            <a:avLst/>
          </a:prstGeom>
        </p:spPr>
      </p:pic>
      <p:grpSp>
        <p:nvGrpSpPr>
          <p:cNvPr id="10" name="Group 9">
            <a:extLst>
              <a:ext uri="{FF2B5EF4-FFF2-40B4-BE49-F238E27FC236}">
                <a16:creationId xmlns:a16="http://schemas.microsoft.com/office/drawing/2014/main" id="{9EF703A6-F74F-941A-9D2B-D72EC653105A}"/>
              </a:ext>
            </a:extLst>
          </p:cNvPr>
          <p:cNvGrpSpPr/>
          <p:nvPr/>
        </p:nvGrpSpPr>
        <p:grpSpPr>
          <a:xfrm>
            <a:off x="2724912" y="2571369"/>
            <a:ext cx="7170553" cy="1111736"/>
            <a:chOff x="2724912" y="2571369"/>
            <a:chExt cx="7170553" cy="1111736"/>
          </a:xfrm>
        </p:grpSpPr>
        <p:sp>
          <p:nvSpPr>
            <p:cNvPr id="8" name="TextBox 7">
              <a:extLst>
                <a:ext uri="{FF2B5EF4-FFF2-40B4-BE49-F238E27FC236}">
                  <a16:creationId xmlns:a16="http://schemas.microsoft.com/office/drawing/2014/main" id="{E5EBDCC6-169A-4D74-78B5-D9579DCA3324}"/>
                </a:ext>
              </a:extLst>
            </p:cNvPr>
            <p:cNvSpPr txBox="1"/>
            <p:nvPr/>
          </p:nvSpPr>
          <p:spPr>
            <a:xfrm>
              <a:off x="2724912" y="2575109"/>
              <a:ext cx="7170553" cy="1107996"/>
            </a:xfrm>
            <a:prstGeom prst="rect">
              <a:avLst/>
            </a:prstGeom>
            <a:noFill/>
          </p:spPr>
          <p:txBody>
            <a:bodyPr wrap="none" rtlCol="0">
              <a:spAutoFit/>
            </a:bodyPr>
            <a:lstStyle/>
            <a:p>
              <a:r>
                <a:rPr lang="en-GB" sz="6600" dirty="0" err="1">
                  <a:ln w="317500">
                    <a:solidFill>
                      <a:schemeClr val="bg1"/>
                    </a:solidFill>
                  </a:ln>
                  <a:effectLst>
                    <a:outerShdw blurRad="50800" dist="38100" dir="5400000" algn="t" rotWithShape="0">
                      <a:prstClr val="black">
                        <a:alpha val="40000"/>
                      </a:prstClr>
                    </a:outerShdw>
                  </a:effectLst>
                  <a:latin typeface="#9Slide07 Deepika" panose="02000507000000020004" pitchFamily="2" charset="0"/>
                </a:rPr>
                <a:t>Dấu</a:t>
              </a:r>
              <a:r>
                <a:rPr lang="en-GB" sz="6600" dirty="0">
                  <a:ln w="317500">
                    <a:solidFill>
                      <a:schemeClr val="bg1"/>
                    </a:solidFill>
                  </a:ln>
                  <a:effectLst>
                    <a:outerShdw blurRad="50800" dist="38100" dir="5400000" algn="t" rotWithShape="0">
                      <a:prstClr val="black">
                        <a:alpha val="40000"/>
                      </a:prstClr>
                    </a:outerShdw>
                  </a:effectLst>
                  <a:latin typeface="#9Slide07 Deepika" panose="02000507000000020004" pitchFamily="2" charset="0"/>
                </a:rPr>
                <a:t> </a:t>
              </a:r>
              <a:r>
                <a:rPr lang="en-GB" sz="6600" dirty="0" err="1">
                  <a:ln w="317500">
                    <a:solidFill>
                      <a:schemeClr val="bg1"/>
                    </a:solidFill>
                  </a:ln>
                  <a:effectLst>
                    <a:outerShdw blurRad="50800" dist="38100" dir="5400000" algn="t" rotWithShape="0">
                      <a:prstClr val="black">
                        <a:alpha val="40000"/>
                      </a:prstClr>
                    </a:outerShdw>
                  </a:effectLst>
                  <a:latin typeface="#9Slide07 Deepika" panose="02000507000000020004" pitchFamily="2" charset="0"/>
                </a:rPr>
                <a:t>gạch</a:t>
              </a:r>
              <a:r>
                <a:rPr lang="en-GB" sz="6600" dirty="0">
                  <a:ln w="317500">
                    <a:solidFill>
                      <a:schemeClr val="bg1"/>
                    </a:solidFill>
                  </a:ln>
                  <a:effectLst>
                    <a:outerShdw blurRad="50800" dist="38100" dir="5400000" algn="t" rotWithShape="0">
                      <a:prstClr val="black">
                        <a:alpha val="40000"/>
                      </a:prstClr>
                    </a:outerShdw>
                  </a:effectLst>
                  <a:latin typeface="#9Slide07 Deepika" panose="02000507000000020004" pitchFamily="2" charset="0"/>
                </a:rPr>
                <a:t> </a:t>
              </a:r>
              <a:r>
                <a:rPr lang="en-GB" sz="6600" dirty="0" err="1">
                  <a:ln w="317500">
                    <a:solidFill>
                      <a:schemeClr val="bg1"/>
                    </a:solidFill>
                  </a:ln>
                  <a:effectLst>
                    <a:outerShdw blurRad="50800" dist="38100" dir="5400000" algn="t" rotWithShape="0">
                      <a:prstClr val="black">
                        <a:alpha val="40000"/>
                      </a:prstClr>
                    </a:outerShdw>
                  </a:effectLst>
                  <a:latin typeface="#9Slide07 Deepika" panose="02000507000000020004" pitchFamily="2" charset="0"/>
                </a:rPr>
                <a:t>ngang</a:t>
              </a:r>
              <a:endParaRPr lang="vi-VN" sz="6600" dirty="0">
                <a:ln w="317500">
                  <a:solidFill>
                    <a:schemeClr val="bg1"/>
                  </a:solidFill>
                </a:ln>
                <a:effectLst>
                  <a:outerShdw blurRad="50800" dist="38100" dir="5400000" algn="t" rotWithShape="0">
                    <a:prstClr val="black">
                      <a:alpha val="40000"/>
                    </a:prstClr>
                  </a:outerShdw>
                </a:effectLst>
              </a:endParaRPr>
            </a:p>
          </p:txBody>
        </p:sp>
        <p:sp>
          <p:nvSpPr>
            <p:cNvPr id="9" name="TextBox 8">
              <a:extLst>
                <a:ext uri="{FF2B5EF4-FFF2-40B4-BE49-F238E27FC236}">
                  <a16:creationId xmlns:a16="http://schemas.microsoft.com/office/drawing/2014/main" id="{E14DD101-E7F8-8F96-A66C-E12E5DC7B05D}"/>
                </a:ext>
              </a:extLst>
            </p:cNvPr>
            <p:cNvSpPr txBox="1"/>
            <p:nvPr/>
          </p:nvSpPr>
          <p:spPr>
            <a:xfrm>
              <a:off x="2724912" y="2571369"/>
              <a:ext cx="7170553" cy="1107996"/>
            </a:xfrm>
            <a:prstGeom prst="rect">
              <a:avLst/>
            </a:prstGeom>
            <a:noFill/>
          </p:spPr>
          <p:txBody>
            <a:bodyPr wrap="none" rtlCol="0">
              <a:spAutoFit/>
            </a:bodyPr>
            <a:lstStyle/>
            <a:p>
              <a:r>
                <a:rPr lang="en-GB" sz="6600" dirty="0" err="1">
                  <a:solidFill>
                    <a:srgbClr val="8AAED6"/>
                  </a:solidFill>
                  <a:latin typeface="#9Slide07 Deepika" panose="02000507000000020004" pitchFamily="2" charset="0"/>
                </a:rPr>
                <a:t>Dấu</a:t>
              </a:r>
              <a:r>
                <a:rPr lang="en-GB" sz="6600" dirty="0">
                  <a:latin typeface="#9Slide07 Deepika" panose="02000507000000020004" pitchFamily="2" charset="0"/>
                </a:rPr>
                <a:t> </a:t>
              </a:r>
              <a:r>
                <a:rPr lang="en-GB" sz="6600" dirty="0" err="1">
                  <a:solidFill>
                    <a:srgbClr val="FF7C80"/>
                  </a:solidFill>
                  <a:latin typeface="#9Slide07 Deepika" panose="02000507000000020004" pitchFamily="2" charset="0"/>
                </a:rPr>
                <a:t>gạch</a:t>
              </a:r>
              <a:r>
                <a:rPr lang="en-GB" sz="6600" dirty="0">
                  <a:latin typeface="#9Slide07 Deepika" panose="02000507000000020004" pitchFamily="2" charset="0"/>
                </a:rPr>
                <a:t> </a:t>
              </a:r>
              <a:r>
                <a:rPr lang="en-GB" sz="6600" dirty="0" err="1">
                  <a:solidFill>
                    <a:srgbClr val="CC00FF"/>
                  </a:solidFill>
                  <a:latin typeface="#9Slide07 Deepika" panose="02000507000000020004" pitchFamily="2" charset="0"/>
                </a:rPr>
                <a:t>ngang</a:t>
              </a:r>
              <a:endParaRPr lang="vi-VN" sz="6600" dirty="0">
                <a:solidFill>
                  <a:srgbClr val="CC00FF"/>
                </a:solidFill>
              </a:endParaRPr>
            </a:p>
          </p:txBody>
        </p:sp>
      </p:grpSp>
    </p:spTree>
    <p:extLst>
      <p:ext uri="{BB962C8B-B14F-4D97-AF65-F5344CB8AC3E}">
        <p14:creationId xmlns:p14="http://schemas.microsoft.com/office/powerpoint/2010/main" val="4269731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pink rectangular frame with flowers and bees&#10;&#10;Description automatically generated">
            <a:extLst>
              <a:ext uri="{FF2B5EF4-FFF2-40B4-BE49-F238E27FC236}">
                <a16:creationId xmlns:a16="http://schemas.microsoft.com/office/drawing/2014/main" id="{C70202D3-D32D-95C3-BCB1-6DFFA5EBDE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6A0091E-E14A-0EB8-AC87-D25D2DA57E9C}"/>
              </a:ext>
            </a:extLst>
          </p:cNvPr>
          <p:cNvPicPr>
            <a:picLocks noChangeAspect="1"/>
          </p:cNvPicPr>
          <p:nvPr/>
        </p:nvPicPr>
        <p:blipFill>
          <a:blip r:embed="rId3"/>
          <a:stretch>
            <a:fillRect/>
          </a:stretch>
        </p:blipFill>
        <p:spPr>
          <a:xfrm>
            <a:off x="3096122" y="2519264"/>
            <a:ext cx="5999756" cy="1413608"/>
          </a:xfrm>
          <a:prstGeom prst="rect">
            <a:avLst/>
          </a:prstGeom>
        </p:spPr>
      </p:pic>
    </p:spTree>
    <p:extLst>
      <p:ext uri="{BB962C8B-B14F-4D97-AF65-F5344CB8AC3E}">
        <p14:creationId xmlns:p14="http://schemas.microsoft.com/office/powerpoint/2010/main" val="1933054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grid with bees and flowers&#10;&#10;Description automatically generated">
            <a:extLst>
              <a:ext uri="{FF2B5EF4-FFF2-40B4-BE49-F238E27FC236}">
                <a16:creationId xmlns:a16="http://schemas.microsoft.com/office/drawing/2014/main" id="{01979B2C-ADB7-7FB7-4633-90912542B2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EEB2D6CC-26DB-22A7-7F6C-33417F576391}"/>
              </a:ext>
            </a:extLst>
          </p:cNvPr>
          <p:cNvSpPr/>
          <p:nvPr/>
        </p:nvSpPr>
        <p:spPr>
          <a:xfrm>
            <a:off x="402336" y="514629"/>
            <a:ext cx="11384280" cy="6044184"/>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68EFE87C-C222-667B-2CB0-C2C3E2E45088}"/>
              </a:ext>
            </a:extLst>
          </p:cNvPr>
          <p:cNvSpPr txBox="1"/>
          <p:nvPr/>
        </p:nvSpPr>
        <p:spPr>
          <a:xfrm>
            <a:off x="1026795" y="412472"/>
            <a:ext cx="10595610" cy="1815882"/>
          </a:xfrm>
          <a:prstGeom prst="rect">
            <a:avLst/>
          </a:prstGeom>
          <a:noFill/>
        </p:spPr>
        <p:txBody>
          <a:bodyPr wrap="square">
            <a:spAutoFit/>
          </a:bodyPr>
          <a:lstStyle/>
          <a:p>
            <a:r>
              <a:rPr lang="vi-VN" sz="2800" b="1" dirty="0">
                <a:solidFill>
                  <a:srgbClr val="FF0000"/>
                </a:solidFill>
                <a:latin typeface="Cambria" panose="02040503050406030204" pitchFamily="18" charset="0"/>
                <a:ea typeface="Cambria" panose="02040503050406030204" pitchFamily="18" charset="0"/>
              </a:rPr>
              <a:t>I. Nhận xét</a:t>
            </a:r>
          </a:p>
          <a:p>
            <a:r>
              <a:rPr lang="vi-VN" sz="2800" b="1" i="1" dirty="0">
                <a:latin typeface="Cambria" panose="02040503050406030204" pitchFamily="18" charset="0"/>
                <a:ea typeface="Cambria" panose="02040503050406030204" pitchFamily="18" charset="0"/>
              </a:rPr>
              <a:t>Đề bài trang 26 SGK Tiếng Việt lớp 5 Tập 1</a:t>
            </a:r>
          </a:p>
          <a:p>
            <a:r>
              <a:rPr lang="vi-VN" sz="2800" dirty="0">
                <a:latin typeface="Cambria" panose="02040503050406030204" pitchFamily="18" charset="0"/>
                <a:ea typeface="Cambria" panose="02040503050406030204" pitchFamily="18" charset="0"/>
              </a:rPr>
              <a:t>Nhận xét về vị trí và tác dụng của mỗi dấu gạch ngang trong mẩu truyện dưới đây:</a:t>
            </a:r>
          </a:p>
        </p:txBody>
      </p:sp>
      <p:sp>
        <p:nvSpPr>
          <p:cNvPr id="11" name="TextBox 10">
            <a:extLst>
              <a:ext uri="{FF2B5EF4-FFF2-40B4-BE49-F238E27FC236}">
                <a16:creationId xmlns:a16="http://schemas.microsoft.com/office/drawing/2014/main" id="{F974B6BC-BB37-94E8-2245-2522E6E8CA71}"/>
              </a:ext>
            </a:extLst>
          </p:cNvPr>
          <p:cNvSpPr txBox="1"/>
          <p:nvPr/>
        </p:nvSpPr>
        <p:spPr>
          <a:xfrm>
            <a:off x="4821174" y="2108134"/>
            <a:ext cx="6094476" cy="584775"/>
          </a:xfrm>
          <a:prstGeom prst="rect">
            <a:avLst/>
          </a:prstGeom>
          <a:noFill/>
        </p:spPr>
        <p:txBody>
          <a:bodyPr wrap="square">
            <a:spAutoFit/>
          </a:bodyPr>
          <a:lstStyle/>
          <a:p>
            <a:r>
              <a:rPr lang="vi-VN" sz="3200" b="1" i="1" dirty="0">
                <a:latin typeface="Cambria" panose="02040503050406030204" pitchFamily="18" charset="0"/>
                <a:ea typeface="Cambria" panose="02040503050406030204" pitchFamily="18" charset="0"/>
              </a:rPr>
              <a:t>Quà tặng bố</a:t>
            </a:r>
          </a:p>
        </p:txBody>
      </p:sp>
      <p:sp>
        <p:nvSpPr>
          <p:cNvPr id="13" name="TextBox 12">
            <a:extLst>
              <a:ext uri="{FF2B5EF4-FFF2-40B4-BE49-F238E27FC236}">
                <a16:creationId xmlns:a16="http://schemas.microsoft.com/office/drawing/2014/main" id="{65424D69-9A78-17EB-C7AA-82AAD4B5881A}"/>
              </a:ext>
            </a:extLst>
          </p:cNvPr>
          <p:cNvSpPr txBox="1"/>
          <p:nvPr/>
        </p:nvSpPr>
        <p:spPr>
          <a:xfrm>
            <a:off x="737425" y="2741701"/>
            <a:ext cx="10714101" cy="3754874"/>
          </a:xfrm>
          <a:prstGeom prst="rect">
            <a:avLst/>
          </a:prstGeom>
          <a:noFill/>
        </p:spPr>
        <p:txBody>
          <a:bodyPr wrap="square">
            <a:spAutoFit/>
          </a:bodyPr>
          <a:lstStyle/>
          <a:p>
            <a:pPr algn="just"/>
            <a:r>
              <a:rPr lang="en-GB"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Một bữa, </a:t>
            </a:r>
            <a:r>
              <a:rPr lang="vi-VN" sz="2000" dirty="0" err="1">
                <a:latin typeface="Cambria" panose="02040503050406030204" pitchFamily="18" charset="0"/>
                <a:ea typeface="Cambria" panose="02040503050406030204" pitchFamily="18" charset="0"/>
              </a:rPr>
              <a:t>Pa-xcan</a:t>
            </a:r>
            <a:r>
              <a:rPr lang="vi-VN" sz="2000" dirty="0">
                <a:latin typeface="Cambria" panose="02040503050406030204" pitchFamily="18" charset="0"/>
                <a:ea typeface="Cambria" panose="02040503050406030204" pitchFamily="18" charset="0"/>
              </a:rPr>
              <a:t> đi đâu về khuya, thấy bố mình – một viên chức tài chính – vẫn cặm cụi trước bàn làm việc. Anh rón rén lại gần. Ông bố vẫn mải mê với những con số: Ông đang phải kiểm tra sổ sách.</a:t>
            </a:r>
          </a:p>
          <a:p>
            <a:pPr algn="just"/>
            <a:r>
              <a:rPr lang="en-GB"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“Những dãy tính cộng hàng ngàn con số, một công việc buồn tẻ làm sao!” – </a:t>
            </a:r>
            <a:r>
              <a:rPr lang="vi-VN" sz="2000" dirty="0" err="1">
                <a:latin typeface="Cambria" panose="02040503050406030204" pitchFamily="18" charset="0"/>
                <a:ea typeface="Cambria" panose="02040503050406030204" pitchFamily="18" charset="0"/>
              </a:rPr>
              <a:t>Pa-xcan</a:t>
            </a:r>
            <a:r>
              <a:rPr lang="vi-VN" sz="2000" dirty="0">
                <a:latin typeface="Cambria" panose="02040503050406030204" pitchFamily="18" charset="0"/>
                <a:ea typeface="Cambria" panose="02040503050406030204" pitchFamily="18" charset="0"/>
              </a:rPr>
              <a:t> nghĩ thầm. Trong óc chàng sinh viên trẻ tuổi chợt lóe lên một tia sáng. Anh lặng lẽ rút về phòng mình và vạch một sơ đồ gì đó lên giấy.</a:t>
            </a:r>
          </a:p>
          <a:p>
            <a:pPr algn="just"/>
            <a:r>
              <a:rPr lang="en-GB"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Mươi hôm sau, ông bố rất ngạc nhiên thấy con ôm một vật gì kì lạ đặt lên bàn của ông.</a:t>
            </a:r>
          </a:p>
          <a:p>
            <a:pPr algn="just"/>
            <a:r>
              <a:rPr lang="vi-VN" sz="2000" dirty="0">
                <a:latin typeface="Cambria" panose="02040503050406030204" pitchFamily="18" charset="0"/>
                <a:ea typeface="Cambria" panose="02040503050406030204" pitchFamily="18" charset="0"/>
              </a:rPr>
              <a:t>– Con hi vọng món quà nhỏ này có thể làm bố bớt nhức đầu vì những con tính. </a:t>
            </a:r>
            <a:r>
              <a:rPr lang="vi-VN" sz="2000" dirty="0" err="1">
                <a:latin typeface="Cambria" panose="02040503050406030204" pitchFamily="18" charset="0"/>
                <a:ea typeface="Cambria" panose="02040503050406030204" pitchFamily="18" charset="0"/>
              </a:rPr>
              <a:t>Pa-xcan</a:t>
            </a:r>
            <a:r>
              <a:rPr lang="vi-VN" sz="2000" dirty="0">
                <a:latin typeface="Cambria" panose="02040503050406030204" pitchFamily="18" charset="0"/>
                <a:ea typeface="Cambria" panose="02040503050406030204" pitchFamily="18" charset="0"/>
              </a:rPr>
              <a:t> nói.</a:t>
            </a:r>
          </a:p>
          <a:p>
            <a:pPr algn="just"/>
            <a:r>
              <a:rPr lang="en-GB"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Thì ra, đó là một chiếc máy cộng trừ mà </a:t>
            </a:r>
            <a:r>
              <a:rPr lang="vi-VN" sz="2000" dirty="0" err="1">
                <a:latin typeface="Cambria" panose="02040503050406030204" pitchFamily="18" charset="0"/>
                <a:ea typeface="Cambria" panose="02040503050406030204" pitchFamily="18" charset="0"/>
              </a:rPr>
              <a:t>Pa-xcan</a:t>
            </a:r>
            <a:r>
              <a:rPr lang="vi-VN" sz="2000" dirty="0">
                <a:latin typeface="Cambria" panose="02040503050406030204" pitchFamily="18" charset="0"/>
                <a:ea typeface="Cambria" panose="02040503050406030204" pitchFamily="18" charset="0"/>
              </a:rPr>
              <a:t> đã đặt hết tình cảm của người con vào việc chế tạo. Đó chính là chiếc máy tính đầu tiên trên thế giới, tổ tiên của những chiếc máy tính điện tử hiện đại.</a:t>
            </a:r>
          </a:p>
          <a:p>
            <a:pPr algn="r"/>
            <a:r>
              <a:rPr lang="vi-VN" sz="2000" dirty="0">
                <a:latin typeface="Cambria" panose="02040503050406030204" pitchFamily="18" charset="0"/>
                <a:ea typeface="Cambria" panose="02040503050406030204" pitchFamily="18" charset="0"/>
              </a:rPr>
              <a:t>Theo LÊ NGUYÊN LONG – PHẠM NGỌC TOÀN</a:t>
            </a:r>
          </a:p>
        </p:txBody>
      </p:sp>
    </p:spTree>
    <p:extLst>
      <p:ext uri="{BB962C8B-B14F-4D97-AF65-F5344CB8AC3E}">
        <p14:creationId xmlns:p14="http://schemas.microsoft.com/office/powerpoint/2010/main" val="2180755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grid with bees and flowers&#10;&#10;Description automatically generated">
            <a:extLst>
              <a:ext uri="{FF2B5EF4-FFF2-40B4-BE49-F238E27FC236}">
                <a16:creationId xmlns:a16="http://schemas.microsoft.com/office/drawing/2014/main" id="{01979B2C-ADB7-7FB7-4633-90912542B2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EEB2D6CC-26DB-22A7-7F6C-33417F576391}"/>
              </a:ext>
            </a:extLst>
          </p:cNvPr>
          <p:cNvSpPr/>
          <p:nvPr/>
        </p:nvSpPr>
        <p:spPr>
          <a:xfrm>
            <a:off x="493776" y="496341"/>
            <a:ext cx="11384280" cy="6044184"/>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68EFE87C-C222-667B-2CB0-C2C3E2E45088}"/>
              </a:ext>
            </a:extLst>
          </p:cNvPr>
          <p:cNvSpPr txBox="1"/>
          <p:nvPr/>
        </p:nvSpPr>
        <p:spPr>
          <a:xfrm>
            <a:off x="1026795" y="412472"/>
            <a:ext cx="10595610" cy="1815882"/>
          </a:xfrm>
          <a:prstGeom prst="rect">
            <a:avLst/>
          </a:prstGeom>
          <a:noFill/>
        </p:spPr>
        <p:txBody>
          <a:bodyPr wrap="square">
            <a:spAutoFit/>
          </a:bodyPr>
          <a:lstStyle/>
          <a:p>
            <a:r>
              <a:rPr lang="vi-VN" sz="2800" b="1" dirty="0">
                <a:solidFill>
                  <a:srgbClr val="FF0000"/>
                </a:solidFill>
                <a:latin typeface="Cambria" panose="02040503050406030204" pitchFamily="18" charset="0"/>
                <a:ea typeface="Cambria" panose="02040503050406030204" pitchFamily="18" charset="0"/>
              </a:rPr>
              <a:t>I. Nhận xét</a:t>
            </a:r>
          </a:p>
          <a:p>
            <a:r>
              <a:rPr lang="vi-VN" sz="2800" b="1" i="1" dirty="0">
                <a:latin typeface="Cambria" panose="02040503050406030204" pitchFamily="18" charset="0"/>
                <a:ea typeface="Cambria" panose="02040503050406030204" pitchFamily="18" charset="0"/>
              </a:rPr>
              <a:t>Đề bài trang 26 SGK Tiếng Việt lớp 5 Tập 1</a:t>
            </a:r>
          </a:p>
          <a:p>
            <a:r>
              <a:rPr lang="vi-VN" sz="2800" dirty="0">
                <a:latin typeface="Cambria" panose="02040503050406030204" pitchFamily="18" charset="0"/>
                <a:ea typeface="Cambria" panose="02040503050406030204" pitchFamily="18" charset="0"/>
              </a:rPr>
              <a:t>Nhận xét về vị trí và tác dụng của mỗi dấu gạch ngang trong mẩu truyện dưới đây:</a:t>
            </a:r>
          </a:p>
        </p:txBody>
      </p:sp>
      <p:pic>
        <p:nvPicPr>
          <p:cNvPr id="3" name="Picture 2" descr="A screenshot of a computer&#10;&#10;Description automatically generated">
            <a:extLst>
              <a:ext uri="{FF2B5EF4-FFF2-40B4-BE49-F238E27FC236}">
                <a16:creationId xmlns:a16="http://schemas.microsoft.com/office/drawing/2014/main" id="{72FB1C4E-9AD1-9E00-428D-86C393C17F26}"/>
              </a:ext>
            </a:extLst>
          </p:cNvPr>
          <p:cNvPicPr>
            <a:picLocks noChangeAspect="1"/>
          </p:cNvPicPr>
          <p:nvPr/>
        </p:nvPicPr>
        <p:blipFill rotWithShape="1">
          <a:blip r:embed="rId3">
            <a:extLst>
              <a:ext uri="{28A0092B-C50C-407E-A947-70E740481C1C}">
                <a14:useLocalDpi xmlns:a14="http://schemas.microsoft.com/office/drawing/2010/main" val="0"/>
              </a:ext>
            </a:extLst>
          </a:blip>
          <a:srcRect l="14878" t="61067" r="10318" b="6014"/>
          <a:stretch/>
        </p:blipFill>
        <p:spPr>
          <a:xfrm>
            <a:off x="1645920" y="2599531"/>
            <a:ext cx="6318504" cy="3705428"/>
          </a:xfrm>
          <a:prstGeom prst="rect">
            <a:avLst/>
          </a:prstGeom>
        </p:spPr>
      </p:pic>
      <p:pic>
        <p:nvPicPr>
          <p:cNvPr id="4" name="Picture 3">
            <a:extLst>
              <a:ext uri="{FF2B5EF4-FFF2-40B4-BE49-F238E27FC236}">
                <a16:creationId xmlns:a16="http://schemas.microsoft.com/office/drawing/2014/main" id="{D591E837-58A4-6A4F-25E5-0653145EC319}"/>
              </a:ext>
            </a:extLst>
          </p:cNvPr>
          <p:cNvPicPr>
            <a:picLocks noChangeAspect="1"/>
          </p:cNvPicPr>
          <p:nvPr/>
        </p:nvPicPr>
        <p:blipFill>
          <a:blip r:embed="rId4"/>
          <a:stretch>
            <a:fillRect/>
          </a:stretch>
        </p:blipFill>
        <p:spPr>
          <a:xfrm>
            <a:off x="7912353" y="3493008"/>
            <a:ext cx="3896438" cy="2811951"/>
          </a:xfrm>
          <a:prstGeom prst="rect">
            <a:avLst/>
          </a:prstGeom>
        </p:spPr>
      </p:pic>
    </p:spTree>
    <p:extLst>
      <p:ext uri="{BB962C8B-B14F-4D97-AF65-F5344CB8AC3E}">
        <p14:creationId xmlns:p14="http://schemas.microsoft.com/office/powerpoint/2010/main" val="2968717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grid with bees and flowers&#10;&#10;Description automatically generated">
            <a:extLst>
              <a:ext uri="{FF2B5EF4-FFF2-40B4-BE49-F238E27FC236}">
                <a16:creationId xmlns:a16="http://schemas.microsoft.com/office/drawing/2014/main" id="{01979B2C-ADB7-7FB7-4633-90912542B2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EEB2D6CC-26DB-22A7-7F6C-33417F576391}"/>
              </a:ext>
            </a:extLst>
          </p:cNvPr>
          <p:cNvSpPr/>
          <p:nvPr/>
        </p:nvSpPr>
        <p:spPr>
          <a:xfrm>
            <a:off x="493776" y="496341"/>
            <a:ext cx="11384280" cy="6044184"/>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68EFE87C-C222-667B-2CB0-C2C3E2E45088}"/>
              </a:ext>
            </a:extLst>
          </p:cNvPr>
          <p:cNvSpPr txBox="1"/>
          <p:nvPr/>
        </p:nvSpPr>
        <p:spPr>
          <a:xfrm>
            <a:off x="1026795" y="412472"/>
            <a:ext cx="10595610" cy="523220"/>
          </a:xfrm>
          <a:prstGeom prst="rect">
            <a:avLst/>
          </a:prstGeom>
          <a:noFill/>
        </p:spPr>
        <p:txBody>
          <a:bodyPr wrap="square">
            <a:spAutoFit/>
          </a:bodyPr>
          <a:lstStyle/>
          <a:p>
            <a:r>
              <a:rPr lang="vi-VN" sz="2800" b="1" dirty="0">
                <a:solidFill>
                  <a:srgbClr val="FF0000"/>
                </a:solidFill>
                <a:latin typeface="Cambria" panose="02040503050406030204" pitchFamily="18" charset="0"/>
                <a:ea typeface="Cambria" panose="02040503050406030204" pitchFamily="18" charset="0"/>
              </a:rPr>
              <a:t>I. Nhận xét</a:t>
            </a:r>
          </a:p>
        </p:txBody>
      </p:sp>
      <p:pic>
        <p:nvPicPr>
          <p:cNvPr id="3" name="Picture 2" descr="A screenshot of a computer&#10;&#10;Description automatically generated">
            <a:extLst>
              <a:ext uri="{FF2B5EF4-FFF2-40B4-BE49-F238E27FC236}">
                <a16:creationId xmlns:a16="http://schemas.microsoft.com/office/drawing/2014/main" id="{72FB1C4E-9AD1-9E00-428D-86C393C17F26}"/>
              </a:ext>
            </a:extLst>
          </p:cNvPr>
          <p:cNvPicPr>
            <a:picLocks noChangeAspect="1"/>
          </p:cNvPicPr>
          <p:nvPr/>
        </p:nvPicPr>
        <p:blipFill rotWithShape="1">
          <a:blip r:embed="rId3">
            <a:extLst>
              <a:ext uri="{28A0092B-C50C-407E-A947-70E740481C1C}">
                <a14:useLocalDpi xmlns:a14="http://schemas.microsoft.com/office/drawing/2010/main" val="0"/>
              </a:ext>
            </a:extLst>
          </a:blip>
          <a:srcRect l="14878" t="61067" r="10318" b="6014"/>
          <a:stretch/>
        </p:blipFill>
        <p:spPr>
          <a:xfrm>
            <a:off x="1875119" y="1210082"/>
            <a:ext cx="8621593" cy="5056053"/>
          </a:xfrm>
          <a:prstGeom prst="rect">
            <a:avLst/>
          </a:prstGeom>
        </p:spPr>
      </p:pic>
    </p:spTree>
    <p:extLst>
      <p:ext uri="{BB962C8B-B14F-4D97-AF65-F5344CB8AC3E}">
        <p14:creationId xmlns:p14="http://schemas.microsoft.com/office/powerpoint/2010/main" val="1857927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grid with bees and flowers&#10;&#10;Description automatically generated">
            <a:extLst>
              <a:ext uri="{FF2B5EF4-FFF2-40B4-BE49-F238E27FC236}">
                <a16:creationId xmlns:a16="http://schemas.microsoft.com/office/drawing/2014/main" id="{01979B2C-ADB7-7FB7-4633-90912542B2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EEB2D6CC-26DB-22A7-7F6C-33417F576391}"/>
              </a:ext>
            </a:extLst>
          </p:cNvPr>
          <p:cNvSpPr/>
          <p:nvPr/>
        </p:nvSpPr>
        <p:spPr>
          <a:xfrm>
            <a:off x="493776" y="496341"/>
            <a:ext cx="11384280" cy="6044184"/>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68EFE87C-C222-667B-2CB0-C2C3E2E45088}"/>
              </a:ext>
            </a:extLst>
          </p:cNvPr>
          <p:cNvSpPr txBox="1"/>
          <p:nvPr/>
        </p:nvSpPr>
        <p:spPr>
          <a:xfrm>
            <a:off x="1026795" y="412472"/>
            <a:ext cx="10595610" cy="707886"/>
          </a:xfrm>
          <a:prstGeom prst="rect">
            <a:avLst/>
          </a:prstGeom>
          <a:noFill/>
        </p:spPr>
        <p:txBody>
          <a:bodyPr wrap="square">
            <a:spAutoFit/>
          </a:bodyPr>
          <a:lstStyle/>
          <a:p>
            <a:r>
              <a:rPr lang="vi-VN" sz="4000" b="1" dirty="0">
                <a:solidFill>
                  <a:srgbClr val="FF0000"/>
                </a:solidFill>
                <a:latin typeface="Cambria" panose="02040503050406030204" pitchFamily="18" charset="0"/>
                <a:ea typeface="Cambria" panose="02040503050406030204" pitchFamily="18" charset="0"/>
              </a:rPr>
              <a:t>II. Bài học</a:t>
            </a:r>
            <a:endParaRPr lang="vi-VN" sz="40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D2931E58-488D-1319-C89D-CAB69E317A59}"/>
              </a:ext>
            </a:extLst>
          </p:cNvPr>
          <p:cNvSpPr txBox="1"/>
          <p:nvPr/>
        </p:nvSpPr>
        <p:spPr>
          <a:xfrm>
            <a:off x="777240" y="1389888"/>
            <a:ext cx="10168128" cy="3970318"/>
          </a:xfrm>
          <a:prstGeom prst="rect">
            <a:avLst/>
          </a:prstGeom>
          <a:noFill/>
        </p:spPr>
        <p:txBody>
          <a:bodyPr wrap="square">
            <a:spAutoFit/>
          </a:bodyPr>
          <a:lstStyle/>
          <a:p>
            <a:r>
              <a:rPr lang="vi-VN" sz="3600" dirty="0">
                <a:latin typeface="Cambria" panose="02040503050406030204" pitchFamily="18" charset="0"/>
                <a:ea typeface="Cambria" panose="02040503050406030204" pitchFamily="18" charset="0"/>
              </a:rPr>
              <a:t>1. Dấu gạch ngang có thể được dùng để đánh dấu bộ phận chú thích, giải thích trong câu hoặc trong đoạn văn.</a:t>
            </a:r>
          </a:p>
          <a:p>
            <a:endParaRPr lang="vi-VN"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2. Khi đánh dấu bộ phận chú thích hoặc giải thích, dấu gạch ngang được đặt ở giữa bộ phận ấy và bộ phận được chú thích, giải thích.</a:t>
            </a:r>
          </a:p>
        </p:txBody>
      </p:sp>
    </p:spTree>
    <p:extLst>
      <p:ext uri="{BB962C8B-B14F-4D97-AF65-F5344CB8AC3E}">
        <p14:creationId xmlns:p14="http://schemas.microsoft.com/office/powerpoint/2010/main" val="22064733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TotalTime>
  <Words>798</Words>
  <Application>Microsoft Office PowerPoint</Application>
  <PresentationFormat>Widescreen</PresentationFormat>
  <Paragraphs>38</Paragraphs>
  <Slides>15</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Cambria</vt:lpstr>
      <vt:lpstr>Arial</vt:lpstr>
      <vt:lpstr>Aptos Display</vt:lpstr>
      <vt:lpstr>Calibri</vt:lpstr>
      <vt:lpstr>Aptos</vt:lpstr>
      <vt:lpstr>#9Slide07 Deepika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 THI YEN NHI</dc:creator>
  <cp:lastModifiedBy>VO THI YEN NHI</cp:lastModifiedBy>
  <cp:revision>2</cp:revision>
  <dcterms:created xsi:type="dcterms:W3CDTF">2024-08-26T16:22:46Z</dcterms:created>
  <dcterms:modified xsi:type="dcterms:W3CDTF">2024-08-27T16:43:48Z</dcterms:modified>
</cp:coreProperties>
</file>